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5.jpg" ContentType="image/jpeg"/>
  <Override PartName="/ppt/media/image6.jpg" ContentType="image/jpeg"/>
  <Override PartName="/ppt/media/image7.jpg" ContentType="image/jpeg"/>
  <Override PartName="/ppt/media/image8.jpg" ContentType="image/jpeg"/>
  <Override PartName="/ppt/media/image9.jpg" ContentType="image/jpeg"/>
  <Override PartName="/ppt/media/image10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7"/>
  </p:notesMasterIdLst>
  <p:handoutMasterIdLst>
    <p:handoutMasterId r:id="rId38"/>
  </p:handoutMasterIdLst>
  <p:sldIdLst>
    <p:sldId id="621" r:id="rId2"/>
    <p:sldId id="265" r:id="rId3"/>
    <p:sldId id="622" r:id="rId4"/>
    <p:sldId id="623" r:id="rId5"/>
    <p:sldId id="277" r:id="rId6"/>
    <p:sldId id="624" r:id="rId7"/>
    <p:sldId id="317" r:id="rId8"/>
    <p:sldId id="360" r:id="rId9"/>
    <p:sldId id="361" r:id="rId10"/>
    <p:sldId id="357" r:id="rId11"/>
    <p:sldId id="399" r:id="rId12"/>
    <p:sldId id="282" r:id="rId13"/>
    <p:sldId id="338" r:id="rId14"/>
    <p:sldId id="285" r:id="rId15"/>
    <p:sldId id="340" r:id="rId16"/>
    <p:sldId id="318" r:id="rId17"/>
    <p:sldId id="287" r:id="rId18"/>
    <p:sldId id="288" r:id="rId19"/>
    <p:sldId id="290" r:id="rId20"/>
    <p:sldId id="631" r:id="rId21"/>
    <p:sldId id="625" r:id="rId22"/>
    <p:sldId id="321" r:id="rId23"/>
    <p:sldId id="341" r:id="rId24"/>
    <p:sldId id="342" r:id="rId25"/>
    <p:sldId id="343" r:id="rId26"/>
    <p:sldId id="626" r:id="rId27"/>
    <p:sldId id="344" r:id="rId28"/>
    <p:sldId id="345" r:id="rId29"/>
    <p:sldId id="346" r:id="rId30"/>
    <p:sldId id="347" r:id="rId31"/>
    <p:sldId id="348" r:id="rId32"/>
    <p:sldId id="630" r:id="rId33"/>
    <p:sldId id="468" r:id="rId34"/>
    <p:sldId id="477" r:id="rId35"/>
    <p:sldId id="632" r:id="rId36"/>
  </p:sldIdLst>
  <p:sldSz cx="9144000" cy="5143500" type="screen16x9"/>
  <p:notesSz cx="10058400" cy="7772400"/>
  <p:defaultTextStyle>
    <a:defPPr>
      <a:defRPr lang="en-US"/>
    </a:defPPr>
    <a:lvl1pPr marL="0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732522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6">
          <p15:clr>
            <a:srgbClr val="A4A3A4"/>
          </p15:clr>
        </p15:guide>
        <p15:guide id="2" pos="19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2600"/>
    <a:srgbClr val="0432FF"/>
    <a:srgbClr val="FF9300"/>
    <a:srgbClr val="3EB049"/>
    <a:srgbClr val="97E1B0"/>
    <a:srgbClr val="91EBB1"/>
    <a:srgbClr val="00FB92"/>
    <a:srgbClr val="000080"/>
    <a:srgbClr val="FDF4DF"/>
    <a:srgbClr val="FAE3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418" autoAdjust="0"/>
    <p:restoredTop sz="94202" autoAdjust="0"/>
  </p:normalViewPr>
  <p:slideViewPr>
    <p:cSldViewPr>
      <p:cViewPr>
        <p:scale>
          <a:sx n="74" d="100"/>
          <a:sy n="74" d="100"/>
        </p:scale>
        <p:origin x="1872" y="1304"/>
      </p:cViewPr>
      <p:guideLst>
        <p:guide orient="horz" pos="1906"/>
        <p:guide pos="196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88E7E-9231-EE4D-BFDE-DE812827A51B}" type="datetimeFigureOut">
              <a:rPr lang="en-US" smtClean="0"/>
              <a:t>8/6/23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A4D91B-2B9F-1340-BDB7-DF8BD2640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6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2.sv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697538" y="0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94EFC0-AD85-7345-87BA-F270C95DE262}" type="datetimeFigureOut">
              <a:rPr lang="en-US" smtClean="0"/>
              <a:t>8/6/23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38400" y="582613"/>
            <a:ext cx="5181600" cy="29146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006475" y="3692525"/>
            <a:ext cx="8045450" cy="34972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697538" y="7381875"/>
            <a:ext cx="4359275" cy="3889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7529DA-6B9F-8B4E-B5B7-32194E71D7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50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366261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732522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098783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1465045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1831306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6pPr>
    <a:lvl7pPr marL="219756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7pPr>
    <a:lvl8pPr marL="2563827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8pPr>
    <a:lvl9pPr marL="2930089" algn="l" defTabSz="366261" rtl="0" eaLnBrk="1" latinLnBrk="0" hangingPunct="1">
      <a:defRPr sz="1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945B819-F6D4-FE07-F094-8E74866691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726" y="114302"/>
            <a:ext cx="882648" cy="5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16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836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798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46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47" indent="0">
              <a:buNone/>
              <a:defRPr sz="1800"/>
            </a:lvl2pPr>
            <a:lvl3pPr marL="914093" indent="0">
              <a:buNone/>
              <a:defRPr sz="1600"/>
            </a:lvl3pPr>
            <a:lvl4pPr marL="1371141" indent="0">
              <a:buNone/>
              <a:defRPr sz="1400"/>
            </a:lvl4pPr>
            <a:lvl5pPr marL="1828188" indent="0">
              <a:buNone/>
              <a:defRPr sz="1400"/>
            </a:lvl5pPr>
            <a:lvl6pPr marL="2285235" indent="0">
              <a:buNone/>
              <a:defRPr sz="1400"/>
            </a:lvl6pPr>
            <a:lvl7pPr marL="2742282" indent="0">
              <a:buNone/>
              <a:defRPr sz="1400"/>
            </a:lvl7pPr>
            <a:lvl8pPr marL="3199329" indent="0">
              <a:buNone/>
              <a:defRPr sz="1400"/>
            </a:lvl8pPr>
            <a:lvl9pPr marL="365637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27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58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9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47" indent="0">
              <a:buNone/>
              <a:defRPr sz="2000" b="1"/>
            </a:lvl2pPr>
            <a:lvl3pPr marL="914093" indent="0">
              <a:buNone/>
              <a:defRPr sz="1800" b="1"/>
            </a:lvl3pPr>
            <a:lvl4pPr marL="1371141" indent="0">
              <a:buNone/>
              <a:defRPr sz="1600" b="1"/>
            </a:lvl4pPr>
            <a:lvl5pPr marL="1828188" indent="0">
              <a:buNone/>
              <a:defRPr sz="1600" b="1"/>
            </a:lvl5pPr>
            <a:lvl6pPr marL="2285235" indent="0">
              <a:buNone/>
              <a:defRPr sz="1600" b="1"/>
            </a:lvl6pPr>
            <a:lvl7pPr marL="2742282" indent="0">
              <a:buNone/>
              <a:defRPr sz="1600" b="1"/>
            </a:lvl7pPr>
            <a:lvl8pPr marL="3199329" indent="0">
              <a:buNone/>
              <a:defRPr sz="1600" b="1"/>
            </a:lvl8pPr>
            <a:lvl9pPr marL="365637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9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4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99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613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89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92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047" indent="0">
              <a:buNone/>
              <a:defRPr sz="2800"/>
            </a:lvl2pPr>
            <a:lvl3pPr marL="914093" indent="0">
              <a:buNone/>
              <a:defRPr sz="2400"/>
            </a:lvl3pPr>
            <a:lvl4pPr marL="1371141" indent="0">
              <a:buNone/>
              <a:defRPr sz="2000"/>
            </a:lvl4pPr>
            <a:lvl5pPr marL="1828188" indent="0">
              <a:buNone/>
              <a:defRPr sz="2000"/>
            </a:lvl5pPr>
            <a:lvl6pPr marL="2285235" indent="0">
              <a:buNone/>
              <a:defRPr sz="2000"/>
            </a:lvl6pPr>
            <a:lvl7pPr marL="2742282" indent="0">
              <a:buNone/>
              <a:defRPr sz="2000"/>
            </a:lvl7pPr>
            <a:lvl8pPr marL="3199329" indent="0">
              <a:buNone/>
              <a:defRPr sz="2000"/>
            </a:lvl8pPr>
            <a:lvl9pPr marL="365637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047" indent="0">
              <a:buNone/>
              <a:defRPr sz="1200"/>
            </a:lvl2pPr>
            <a:lvl3pPr marL="914093" indent="0">
              <a:buNone/>
              <a:defRPr sz="1000"/>
            </a:lvl3pPr>
            <a:lvl4pPr marL="1371141" indent="0">
              <a:buNone/>
              <a:defRPr sz="900"/>
            </a:lvl4pPr>
            <a:lvl5pPr marL="1828188" indent="0">
              <a:buNone/>
              <a:defRPr sz="900"/>
            </a:lvl5pPr>
            <a:lvl6pPr marL="2285235" indent="0">
              <a:buNone/>
              <a:defRPr sz="900"/>
            </a:lvl6pPr>
            <a:lvl7pPr marL="2742282" indent="0">
              <a:buNone/>
              <a:defRPr sz="900"/>
            </a:lvl7pPr>
            <a:lvl8pPr marL="3199329" indent="0">
              <a:buNone/>
              <a:defRPr sz="900"/>
            </a:lvl8pPr>
            <a:lvl9pPr marL="365637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9" tIns="45710" rIns="91419" bIns="4571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3"/>
            <a:ext cx="184624" cy="461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9" tIns="45710" rIns="91419" bIns="4571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4856165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9" tIns="45710" rIns="91419" bIns="45710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User School 2022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5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19" tIns="45710" rIns="91419" bIns="45710" anchor="ctr"/>
          <a:lstStyle/>
          <a:p>
            <a:endParaRPr lang="en-US"/>
          </a:p>
        </p:txBody>
      </p:sp>
      <p:sp>
        <p:nvSpPr>
          <p:cNvPr id="9" name="Rectangle 14">
            <a:extLst>
              <a:ext uri="{FF2B5EF4-FFF2-40B4-BE49-F238E27FC236}">
                <a16:creationId xmlns:a16="http://schemas.microsoft.com/office/drawing/2014/main" id="{E57BE158-11B5-3947-89C2-E9CBD3F5133A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 smtClean="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52555C4F-B780-4A45-BAAE-1A390F5A58E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21B5C1F-8181-514C-15B4-B66D5BFB6B2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5726" y="114302"/>
            <a:ext cx="882648" cy="5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76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9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187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28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375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821" indent="-342821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77" indent="-28568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735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829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922" indent="-228547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017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110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8204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5298" indent="-228547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9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18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375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470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3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657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752" algn="l" defTabSz="45709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cs.wisc.edu/htcondor/manual/v8.5/condor_q.html" TargetMode="External"/><Relationship Id="rId2" Type="http://schemas.openxmlformats.org/officeDocument/2006/relationships/hyperlink" Target="http://research.cs.wisc.edu/htcondor/manual/v8.5/condor_submit.htm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cs.wisc.edu/htcondor/manual/v8.5/condor_history.html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Job Submission with </a:t>
            </a:r>
            <a:r>
              <a:rPr lang="en-US" dirty="0" err="1"/>
              <a:t>HTCondor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dirty="0"/>
              <a:t>August 7, 2023</a:t>
            </a:r>
          </a:p>
          <a:p>
            <a:r>
              <a:rPr lang="en-US" dirty="0"/>
              <a:t>Rachel Lombardi</a:t>
            </a:r>
          </a:p>
          <a:p>
            <a:endParaRPr lang="en-US" dirty="0"/>
          </a:p>
          <a:p>
            <a:r>
              <a:rPr lang="en-US" sz="1400" dirty="0"/>
              <a:t>Slides adapted from Lauren Michaels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D280A-C1F5-964E-ABF3-46668F796B0E}"/>
              </a:ext>
            </a:extLst>
          </p:cNvPr>
          <p:cNvSpPr txBox="1"/>
          <p:nvPr/>
        </p:nvSpPr>
        <p:spPr>
          <a:xfrm>
            <a:off x="1686106" y="4933950"/>
            <a:ext cx="585769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2"/>
                </a:solidFill>
              </a:rPr>
              <a:t>This work was supported by NSF grants MPS-1148698, OAC-1836650, and OAC-2030508</a:t>
            </a:r>
          </a:p>
        </p:txBody>
      </p:sp>
    </p:spTree>
    <p:extLst>
      <p:ext uri="{BB962C8B-B14F-4D97-AF65-F5344CB8AC3E}">
        <p14:creationId xmlns:p14="http://schemas.microsoft.com/office/powerpoint/2010/main" val="1197109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00151"/>
            <a:ext cx="7467600" cy="97154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/>
              <a:t>On a regular basis, the </a:t>
            </a:r>
            <a:r>
              <a:rPr lang="en-US" b="1" i="1" dirty="0"/>
              <a:t>central manager </a:t>
            </a:r>
            <a:r>
              <a:rPr lang="en-US" dirty="0"/>
              <a:t>reviews</a:t>
            </a:r>
            <a:br>
              <a:rPr lang="en-US" dirty="0"/>
            </a:br>
            <a:r>
              <a:rPr lang="en-US" b="1" i="1" dirty="0"/>
              <a:t>Job</a:t>
            </a:r>
            <a:r>
              <a:rPr lang="en-US" dirty="0"/>
              <a:t> and </a:t>
            </a:r>
            <a:r>
              <a:rPr lang="en-US" b="1" i="1" dirty="0"/>
              <a:t>Machine</a:t>
            </a:r>
            <a:r>
              <a:rPr lang="en-US" dirty="0"/>
              <a:t> attributes and matches jobs to </a:t>
            </a:r>
            <a:r>
              <a:rPr lang="en-US" b="1" i="1" dirty="0"/>
              <a:t>Slots</a:t>
            </a:r>
            <a:r>
              <a:rPr lang="en-US" dirty="0"/>
              <a:t>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94274"/>
            <a:ext cx="1893108" cy="1482919"/>
            <a:chOff x="3086855" y="4123553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600" dirty="0">
                <a:cs typeface="Arial"/>
              </a:endParaRPr>
            </a:p>
            <a:p>
              <a:pPr algn="ctr"/>
              <a:r>
                <a:rPr lang="en-US" sz="1600" dirty="0">
                  <a:cs typeface="Arial"/>
                </a:rPr>
                <a:t>access point</a:t>
              </a:r>
            </a:p>
            <a:p>
              <a:pPr algn="ctr"/>
              <a:endParaRPr lang="en-US" sz="1600" dirty="0">
                <a:latin typeface="Arial"/>
                <a:cs typeface="Arial"/>
              </a:endParaRPr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  <a:p>
              <a:pPr algn="ctr"/>
              <a:endParaRPr lang="en-US" sz="16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4" idx="3"/>
            <a:endCxn id="22" idx="1"/>
          </p:cNvCxnSpPr>
          <p:nvPr/>
        </p:nvCxnSpPr>
        <p:spPr>
          <a:xfrm>
            <a:off x="5482766" y="3094274"/>
            <a:ext cx="691676" cy="24596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" idx="3"/>
            <a:endCxn id="28" idx="1"/>
          </p:cNvCxnSpPr>
          <p:nvPr/>
        </p:nvCxnSpPr>
        <p:spPr>
          <a:xfrm>
            <a:off x="5482766" y="3094274"/>
            <a:ext cx="969660" cy="79470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" idx="3"/>
            <a:endCxn id="31" idx="1"/>
          </p:cNvCxnSpPr>
          <p:nvPr/>
        </p:nvCxnSpPr>
        <p:spPr>
          <a:xfrm>
            <a:off x="5482766" y="3094274"/>
            <a:ext cx="607270" cy="138588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" idx="1"/>
            <a:endCxn id="13" idx="3"/>
          </p:cNvCxnSpPr>
          <p:nvPr/>
        </p:nvCxnSpPr>
        <p:spPr>
          <a:xfrm flipH="1">
            <a:off x="3379009" y="3094274"/>
            <a:ext cx="833366" cy="7414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23" name="Picture 22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34" name="Rectangle 14">
            <a:extLst>
              <a:ext uri="{FF2B5EF4-FFF2-40B4-BE49-F238E27FC236}">
                <a16:creationId xmlns:a16="http://schemas.microsoft.com/office/drawing/2014/main" id="{6D0FD87A-6494-0C4D-95A7-D5A73C6948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41951D-A191-3D48-BFD1-9C98C8480EBE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91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nag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5" y="2603982"/>
            <a:ext cx="1270391" cy="98058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Then the access and execute points communicate directly.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485900" y="3070032"/>
            <a:ext cx="1893108" cy="1482919"/>
            <a:chOff x="3086855" y="4091230"/>
            <a:chExt cx="2524144" cy="1977225"/>
          </a:xfrm>
        </p:grpSpPr>
        <p:pic>
          <p:nvPicPr>
            <p:cNvPr id="24" name="Picture 23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13" name="Rectangle 12"/>
            <p:cNvSpPr/>
            <p:nvPr/>
          </p:nvSpPr>
          <p:spPr>
            <a:xfrm>
              <a:off x="3086855" y="4091230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sz="1050" dirty="0">
                <a:latin typeface="Arial"/>
                <a:cs typeface="Arial"/>
              </a:endParaRPr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  <a:p>
              <a:pPr algn="ctr"/>
              <a:endParaRPr lang="en-US" sz="105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6174442" y="2912241"/>
            <a:ext cx="1312524" cy="855994"/>
            <a:chOff x="6708589" y="4275951"/>
            <a:chExt cx="1750032" cy="1141325"/>
          </a:xfrm>
        </p:grpSpPr>
        <p:pic>
          <p:nvPicPr>
            <p:cNvPr id="22" name="Picture 21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7" name="Rectangle 1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6452426" y="3460985"/>
            <a:ext cx="1312524" cy="855994"/>
            <a:chOff x="6708589" y="4275951"/>
            <a:chExt cx="1750032" cy="1141325"/>
          </a:xfrm>
        </p:grpSpPr>
        <p:pic>
          <p:nvPicPr>
            <p:cNvPr id="28" name="Picture 27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29" name="Rectangle 28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090035" y="4052160"/>
            <a:ext cx="1312524" cy="855994"/>
            <a:chOff x="6708589" y="4275951"/>
            <a:chExt cx="1750032" cy="1141325"/>
          </a:xfrm>
        </p:grpSpPr>
        <p:pic>
          <p:nvPicPr>
            <p:cNvPr id="31" name="Picture 30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2" name="Rectangle 31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13" idx="3"/>
            <a:endCxn id="22" idx="1"/>
          </p:cNvCxnSpPr>
          <p:nvPr/>
        </p:nvCxnSpPr>
        <p:spPr>
          <a:xfrm flipV="1">
            <a:off x="3379008" y="3340238"/>
            <a:ext cx="2795434" cy="471254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28" idx="1"/>
          </p:cNvCxnSpPr>
          <p:nvPr/>
        </p:nvCxnSpPr>
        <p:spPr>
          <a:xfrm>
            <a:off x="3379008" y="3811492"/>
            <a:ext cx="3073418" cy="7749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3" idx="3"/>
            <a:endCxn id="31" idx="1"/>
          </p:cNvCxnSpPr>
          <p:nvPr/>
        </p:nvCxnSpPr>
        <p:spPr>
          <a:xfrm>
            <a:off x="3379008" y="3811492"/>
            <a:ext cx="2711027" cy="66866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964578" y="3491125"/>
            <a:ext cx="1722122" cy="4219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"/>
                <a:cs typeface="Arial"/>
              </a:rPr>
              <a:t>central manager</a:t>
            </a:r>
          </a:p>
        </p:txBody>
      </p:sp>
      <p:pic>
        <p:nvPicPr>
          <p:cNvPr id="34" name="Picture 33" descr="HTCondor_red_blk_not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374" y="2125454"/>
            <a:ext cx="1474326" cy="348462"/>
          </a:xfrm>
          <a:prstGeom prst="rect">
            <a:avLst/>
          </a:prstGeom>
        </p:spPr>
      </p:pic>
      <p:sp>
        <p:nvSpPr>
          <p:cNvPr id="23" name="Rectangle 14">
            <a:extLst>
              <a:ext uri="{FF2B5EF4-FFF2-40B4-BE49-F238E27FC236}">
                <a16:creationId xmlns:a16="http://schemas.microsoft.com/office/drawing/2014/main" id="{B051D670-DBE4-5A42-B537-87B34D63CF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724901" y="4800600"/>
            <a:ext cx="4191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9" tIns="45710" rIns="91419" bIns="4571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r" defTabSz="732522" rtl="0" eaLnBrk="0" latinLnBrk="0" hangingPunct="0">
              <a:spcBef>
                <a:spcPct val="0"/>
              </a:spcBef>
              <a:buFontTx/>
              <a:buNone/>
              <a:defRPr sz="1400" kern="1200" smtClean="0">
                <a:solidFill>
                  <a:srgbClr val="FF8000"/>
                </a:solidFill>
                <a:latin typeface="+mn-lt"/>
                <a:ea typeface="+mn-ea"/>
                <a:cs typeface="+mn-cs"/>
              </a:defRPr>
            </a:lvl1pPr>
            <a:lvl2pPr marL="366261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2522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8783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5045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31306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9756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63827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30089" algn="l" defTabSz="732522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fld id="{52555C4F-B780-4A45-BAAE-1A390F5A58E9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28B729-EB1E-93D1-A5F6-E6E0DBF4E676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511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1929939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Basics of submitting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D4492C-5C0C-5733-F67C-E7BED8F24DB2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8A73ACA-5917-4046-22A4-3F5E292E69BB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Example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421276" y="1000126"/>
            <a:ext cx="8570324" cy="351472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Example: program called “</a:t>
            </a:r>
            <a:r>
              <a:rPr lang="en-US" sz="2400" dirty="0" err="1"/>
              <a:t>compare_states</a:t>
            </a:r>
            <a:r>
              <a:rPr lang="en-US" sz="2400" dirty="0"/>
              <a:t>” (executable), which compares two data files (input) and produces a single output file.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016643" y="2287767"/>
            <a:ext cx="7154426" cy="2284235"/>
            <a:chOff x="980719" y="3841928"/>
            <a:chExt cx="7154426" cy="2284235"/>
          </a:xfrm>
        </p:grpSpPr>
        <p:sp>
          <p:nvSpPr>
            <p:cNvPr id="6" name="Rectangle 5"/>
            <p:cNvSpPr/>
            <p:nvPr/>
          </p:nvSpPr>
          <p:spPr>
            <a:xfrm>
              <a:off x="980719" y="3841928"/>
              <a:ext cx="1019902" cy="960540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24918" y="4142340"/>
              <a:ext cx="1390694" cy="1318151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 w="76200" cmpd="sng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Courier"/>
                  <a:cs typeface="Courier"/>
                </a:rPr>
                <a:t>compare_</a:t>
              </a:r>
            </a:p>
            <a:p>
              <a:pPr algn="ctr"/>
              <a:r>
                <a:rPr lang="en-US" sz="1600" dirty="0">
                  <a:latin typeface="Courier"/>
                  <a:cs typeface="Courier"/>
                </a:rPr>
                <a:t>states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980719" y="5075851"/>
              <a:ext cx="1027604" cy="105031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us.dat</a:t>
              </a:r>
              <a:endParaRPr lang="en-US" sz="1800" dirty="0">
                <a:latin typeface="Courier"/>
                <a:cs typeface="Courie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6447021" y="4322198"/>
              <a:ext cx="1688124" cy="9343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800" dirty="0" err="1">
                  <a:latin typeface="Courier"/>
                  <a:cs typeface="Courier"/>
                </a:rPr>
                <a:t>wi.dat.out</a:t>
              </a:r>
              <a:endParaRPr lang="en-US" sz="1800" dirty="0">
                <a:latin typeface="Courier"/>
                <a:cs typeface="Courier"/>
              </a:endParaRPr>
            </a:p>
          </p:txBody>
        </p:sp>
        <p:cxnSp>
          <p:nvCxnSpPr>
            <p:cNvPr id="10" name="Straight Arrow Connector 9"/>
            <p:cNvCxnSpPr>
              <a:stCxn id="9" idx="3"/>
              <a:endCxn id="8" idx="1"/>
            </p:cNvCxnSpPr>
            <p:nvPr/>
          </p:nvCxnSpPr>
          <p:spPr>
            <a:xfrm flipV="1">
              <a:off x="2008323" y="4801416"/>
              <a:ext cx="1716595" cy="7995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>
              <a:stCxn id="8" idx="3"/>
              <a:endCxn id="10" idx="1"/>
            </p:cNvCxnSpPr>
            <p:nvPr/>
          </p:nvCxnSpPr>
          <p:spPr>
            <a:xfrm flipV="1">
              <a:off x="5115612" y="4789363"/>
              <a:ext cx="1331409" cy="12053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7" idx="3"/>
              <a:endCxn id="8" idx="1"/>
            </p:cNvCxnSpPr>
            <p:nvPr/>
          </p:nvCxnSpPr>
          <p:spPr>
            <a:xfrm>
              <a:off x="2000621" y="4322198"/>
              <a:ext cx="1724297" cy="4792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extBox 12"/>
          <p:cNvSpPr txBox="1"/>
          <p:nvPr/>
        </p:nvSpPr>
        <p:spPr>
          <a:xfrm>
            <a:off x="2676843" y="4290110"/>
            <a:ext cx="6045881" cy="40011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20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6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D1DB92-A236-481A-F66C-ED77A5A7D4D8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711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EC2238-C67D-2F61-6C48-FABC24E3F97E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3525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910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executable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arguments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66799"/>
            <a:ext cx="4049711" cy="300990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List your </a:t>
            </a:r>
            <a:r>
              <a:rPr lang="en-US" sz="2400" b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executable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/>
              <a:t>and any </a:t>
            </a:r>
            <a:r>
              <a:rPr lang="en-US" sz="2400" b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arguments</a:t>
            </a:r>
            <a:r>
              <a:rPr lang="en-US" sz="2400" dirty="0"/>
              <a:t> it takes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4114800" y="4629150"/>
            <a:ext cx="4572000" cy="30777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wi.dat.out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C87274-AEE7-CAA8-1AFB-6FFBB2E88D06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Left Brace 5">
            <a:extLst>
              <a:ext uri="{FF2B5EF4-FFF2-40B4-BE49-F238E27FC236}">
                <a16:creationId xmlns:a16="http://schemas.microsoft.com/office/drawing/2014/main" id="{0920F650-B03A-EAA7-A283-4DAA81C68732}"/>
              </a:ext>
            </a:extLst>
          </p:cNvPr>
          <p:cNvSpPr/>
          <p:nvPr/>
        </p:nvSpPr>
        <p:spPr bwMode="auto">
          <a:xfrm rot="5400000">
            <a:off x="7048500" y="2946596"/>
            <a:ext cx="533400" cy="2743200"/>
          </a:xfrm>
          <a:prstGeom prst="leftBrace">
            <a:avLst/>
          </a:prstGeom>
          <a:noFill/>
          <a:ln w="22225" cap="flat" cmpd="sng" algn="ctr">
            <a:solidFill>
              <a:srgbClr val="0432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A94649-D809-885A-8A35-7A05F06B990D}"/>
              </a:ext>
            </a:extLst>
          </p:cNvPr>
          <p:cNvSpPr txBox="1"/>
          <p:nvPr/>
        </p:nvSpPr>
        <p:spPr>
          <a:xfrm>
            <a:off x="5988049" y="3260445"/>
            <a:ext cx="2628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Arguments are any options passed to the executable from the command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125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8" name="Rectangle 17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transfer_input_files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us.dat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,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wi.dat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4214810" cy="351472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Provide </a:t>
            </a:r>
            <a:r>
              <a:rPr lang="en-US" sz="2400" dirty="0" err="1"/>
              <a:t>HTCondor</a:t>
            </a:r>
            <a:r>
              <a:rPr lang="en-US" sz="2400" dirty="0"/>
              <a:t> a comma-separated list of </a:t>
            </a:r>
            <a:r>
              <a:rPr lang="en-US" sz="2400" b="1" dirty="0">
                <a:solidFill>
                  <a:srgbClr val="0432FF"/>
                </a:solidFill>
              </a:rPr>
              <a:t>input files to transfer</a:t>
            </a:r>
            <a:r>
              <a:rPr lang="en-US" sz="2400" b="1" dirty="0"/>
              <a:t> </a:t>
            </a:r>
            <a:r>
              <a:rPr lang="en-US" sz="2400" dirty="0"/>
              <a:t>to the slot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324600" y="2495550"/>
            <a:ext cx="1019902" cy="72040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24600" y="3420992"/>
            <a:ext cx="1027604" cy="7877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9F7A15-1D08-A44D-F126-504EB35F1221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420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Rectangle 8"/>
          <p:cNvSpPr/>
          <p:nvPr/>
        </p:nvSpPr>
        <p:spPr bwMode="auto">
          <a:xfrm>
            <a:off x="381000" y="1885950"/>
            <a:ext cx="4191000" cy="4572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42" name="Content Placeholder 4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HTCondor will transfer back all new and changed files (output) from the job, automatically.</a:t>
            </a:r>
          </a:p>
        </p:txBody>
      </p:sp>
      <p:sp>
        <p:nvSpPr>
          <p:cNvPr id="3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43" name="Rectangle 42"/>
          <p:cNvSpPr/>
          <p:nvPr/>
        </p:nvSpPr>
        <p:spPr>
          <a:xfrm>
            <a:off x="6019800" y="3181350"/>
            <a:ext cx="1688124" cy="7007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latin typeface="Courier"/>
                <a:cs typeface="Courier"/>
              </a:rPr>
              <a:t>wi.dat.out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011FED1-EF21-B30E-8EDB-98F69338516D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9" name="Content Placeholder 3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0" name="Content Placeholder 3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432FF"/>
                </a:solidFill>
                <a:latin typeface="Courier"/>
                <a:cs typeface="Courier"/>
              </a:rPr>
              <a:t>log</a:t>
            </a:r>
            <a:r>
              <a:rPr lang="en-US" sz="2400" dirty="0"/>
              <a:t>: </a:t>
            </a:r>
            <a:r>
              <a:rPr lang="en-US" sz="2000" dirty="0"/>
              <a:t>file created by HTCondor to track job progress</a:t>
            </a:r>
          </a:p>
          <a:p>
            <a:pPr lvl="1"/>
            <a:r>
              <a:rPr lang="en-US" sz="2000" i="1" dirty="0"/>
              <a:t>Explored in exercises!</a:t>
            </a:r>
          </a:p>
          <a:p>
            <a:pPr marL="0" indent="0">
              <a:buNone/>
            </a:pPr>
            <a:endParaRPr lang="en-US" sz="2400" b="1" dirty="0">
              <a:solidFill>
                <a:srgbClr val="0432FF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rgbClr val="0432FF"/>
                </a:solidFill>
                <a:latin typeface="Courier"/>
                <a:cs typeface="Courier"/>
              </a:rPr>
              <a:t>output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/</a:t>
            </a:r>
            <a:r>
              <a:rPr lang="en-US" sz="2400" b="1" dirty="0">
                <a:solidFill>
                  <a:srgbClr val="0432FF"/>
                </a:solidFill>
                <a:latin typeface="Courier"/>
                <a:cs typeface="Courier"/>
              </a:rPr>
              <a:t>error</a:t>
            </a:r>
            <a:r>
              <a:rPr lang="en-US" sz="2400" dirty="0"/>
              <a:t>: </a:t>
            </a:r>
            <a:r>
              <a:rPr lang="en-US" sz="2000" dirty="0"/>
              <a:t>captures </a:t>
            </a:r>
            <a:r>
              <a:rPr lang="en-US" sz="2000" u="sng" dirty="0" err="1">
                <a:solidFill>
                  <a:srgbClr val="FF2600"/>
                </a:solidFill>
              </a:rPr>
              <a:t>stdout</a:t>
            </a:r>
            <a:r>
              <a:rPr lang="en-US" sz="2000" dirty="0"/>
              <a:t> and </a:t>
            </a:r>
            <a:r>
              <a:rPr lang="en-US" sz="2000" u="sng" dirty="0">
                <a:solidFill>
                  <a:srgbClr val="FF2600"/>
                </a:solidFill>
              </a:rPr>
              <a:t>stderr</a:t>
            </a:r>
            <a:r>
              <a:rPr lang="en-US" sz="2000" dirty="0"/>
              <a:t> from your program (what would otherwise be printed to the terminal)</a:t>
            </a:r>
          </a:p>
        </p:txBody>
      </p:sp>
      <p:sp>
        <p:nvSpPr>
          <p:cNvPr id="36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Rectangle 37"/>
          <p:cNvSpPr/>
          <p:nvPr/>
        </p:nvSpPr>
        <p:spPr bwMode="auto">
          <a:xfrm>
            <a:off x="381000" y="2419350"/>
            <a:ext cx="4191000" cy="76200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log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job.log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output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job.out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error = </a:t>
            </a:r>
            <a:r>
              <a:rPr lang="en-US" dirty="0" err="1">
                <a:solidFill>
                  <a:srgbClr val="0432FF"/>
                </a:solidFill>
                <a:latin typeface="Courier"/>
                <a:cs typeface="Courier"/>
              </a:rPr>
              <a:t>job.err</a:t>
            </a:r>
            <a:endParaRPr lang="en-US" dirty="0">
              <a:solidFill>
                <a:srgbClr val="0432FF"/>
              </a:solidFill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7A7E00-4118-697F-8B85-78224D18DC57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request_cpus</a:t>
            </a:r>
            <a:r>
              <a:rPr lang="en-US" sz="2400" b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400" b="1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request_disk</a:t>
            </a:r>
            <a:r>
              <a:rPr lang="en-US" sz="2400" b="1" dirty="0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en-US" sz="2400" b="1" dirty="0" err="1">
                <a:solidFill>
                  <a:srgbClr val="0432FF"/>
                </a:solidFill>
                <a:latin typeface="Courier" charset="0"/>
                <a:ea typeface="Courier" charset="0"/>
                <a:cs typeface="Courier" charset="0"/>
              </a:rPr>
              <a:t>request_memory</a:t>
            </a:r>
            <a:r>
              <a:rPr lang="en-US" sz="2400" b="1" dirty="0">
                <a:latin typeface="Courier" charset="0"/>
                <a:ea typeface="Courier" charset="0"/>
                <a:cs typeface="Courier" charset="0"/>
              </a:rPr>
              <a:t>:</a:t>
            </a:r>
          </a:p>
          <a:p>
            <a:pPr marL="0" indent="0">
              <a:buNone/>
            </a:pPr>
            <a:r>
              <a:rPr lang="en-US" sz="2400" dirty="0"/>
              <a:t>the resources your job needs.</a:t>
            </a:r>
            <a:br>
              <a:rPr lang="en-US" sz="2400" b="1" dirty="0">
                <a:latin typeface="Courier"/>
                <a:cs typeface="Courier"/>
              </a:rPr>
            </a:br>
            <a:endParaRPr lang="en-US" sz="2400" dirty="0"/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82726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request_cpus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1</a:t>
            </a: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request_disk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20MB</a:t>
            </a: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request_memory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677FF-1C47-F95D-D4B0-470E0C913DED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774700" y="1352550"/>
            <a:ext cx="7772400" cy="3162301"/>
          </a:xfrm>
        </p:spPr>
        <p:txBody>
          <a:bodyPr/>
          <a:lstStyle/>
          <a:p>
            <a:r>
              <a:rPr lang="en-US" sz="2400" dirty="0"/>
              <a:t>How does the HTCondor job scheduler work?</a:t>
            </a:r>
          </a:p>
          <a:p>
            <a:r>
              <a:rPr lang="en-US" sz="2400" dirty="0"/>
              <a:t>How do you run, monitor, and review jobs?</a:t>
            </a:r>
          </a:p>
          <a:p>
            <a:r>
              <a:rPr lang="en-US" sz="2400" dirty="0"/>
              <a:t>Best ways to submit multiple jobs</a:t>
            </a:r>
          </a:p>
          <a:p>
            <a:r>
              <a:rPr lang="en-US" sz="2400" dirty="0"/>
              <a:t>Testing, tuning, and troubleshooting to scale up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DFC1E5-9301-B0F1-85BE-9D505FE1562E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4214810" cy="351472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Very important to request appropriate resources (</a:t>
            </a:r>
            <a:r>
              <a:rPr lang="en-US" sz="2400" b="1" i="1" dirty="0">
                <a:solidFill>
                  <a:srgbClr val="0432FF"/>
                </a:solidFill>
              </a:rPr>
              <a:t>memory</a:t>
            </a:r>
            <a:r>
              <a:rPr lang="en-US" sz="2400" dirty="0">
                <a:solidFill>
                  <a:srgbClr val="0432FF"/>
                </a:solidFill>
              </a:rPr>
              <a:t>, </a:t>
            </a:r>
            <a:r>
              <a:rPr lang="en-US" sz="2400" b="1" i="1" dirty="0" err="1">
                <a:solidFill>
                  <a:srgbClr val="0432FF"/>
                </a:solidFill>
              </a:rPr>
              <a:t>cpus</a:t>
            </a:r>
            <a:r>
              <a:rPr lang="en-US" sz="2400" dirty="0">
                <a:solidFill>
                  <a:srgbClr val="0432FF"/>
                </a:solidFill>
              </a:rPr>
              <a:t>, </a:t>
            </a:r>
            <a:r>
              <a:rPr lang="en-US" sz="2400" b="1" i="1" dirty="0">
                <a:solidFill>
                  <a:srgbClr val="0432FF"/>
                </a:solidFill>
              </a:rPr>
              <a:t>disk</a:t>
            </a:r>
            <a:r>
              <a:rPr lang="en-US" sz="2400" dirty="0"/>
              <a:t>)</a:t>
            </a:r>
          </a:p>
          <a:p>
            <a:pPr lvl="1"/>
            <a:r>
              <a:rPr lang="en-US" sz="2000" b="1" dirty="0"/>
              <a:t>requesting too little</a:t>
            </a:r>
            <a:r>
              <a:rPr lang="en-US" sz="2000" dirty="0"/>
              <a:t>: causes problems for your jobs; jobs might by ‘held’ by </a:t>
            </a:r>
            <a:r>
              <a:rPr lang="en-US" sz="2000" dirty="0" err="1"/>
              <a:t>HTCondor</a:t>
            </a:r>
            <a:endParaRPr lang="en-US" sz="2000" dirty="0"/>
          </a:p>
          <a:p>
            <a:pPr lvl="1"/>
            <a:r>
              <a:rPr lang="en-US" sz="2000" b="1" dirty="0"/>
              <a:t>requesting too much: </a:t>
            </a:r>
            <a:r>
              <a:rPr lang="en-US" sz="2000" dirty="0"/>
              <a:t>jobs will match to fewer “slots” than they could, and you’ll block other jobs</a:t>
            </a:r>
          </a:p>
          <a:p>
            <a:pPr marL="0" indent="0">
              <a:buNone/>
            </a:pPr>
            <a:br>
              <a:rPr lang="en-US" sz="2400" b="1" dirty="0">
                <a:latin typeface="Courier"/>
                <a:cs typeface="Courier"/>
              </a:rPr>
            </a:br>
            <a:endParaRPr lang="en-US" sz="2400" dirty="0"/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3257550"/>
            <a:ext cx="4191000" cy="82726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request_cpus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1</a:t>
            </a: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request_disk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20MB</a:t>
            </a:r>
          </a:p>
          <a:p>
            <a:r>
              <a:rPr lang="en-US" b="1" dirty="0" err="1">
                <a:solidFill>
                  <a:srgbClr val="0432FF"/>
                </a:solidFill>
                <a:latin typeface="Courier"/>
                <a:cs typeface="Courier"/>
              </a:rPr>
              <a:t>request_memory</a:t>
            </a:r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 = </a:t>
            </a:r>
            <a:r>
              <a:rPr lang="en-US" dirty="0">
                <a:solidFill>
                  <a:srgbClr val="0432FF"/>
                </a:solidFill>
                <a:latin typeface="Courier"/>
                <a:cs typeface="Courier"/>
              </a:rPr>
              <a:t>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677FF-1C47-F95D-D4B0-470E0C913DED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2787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Submit File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b="1" dirty="0">
                <a:solidFill>
                  <a:srgbClr val="0432FF"/>
                </a:solidFill>
                <a:latin typeface="Courier"/>
                <a:cs typeface="Courier"/>
              </a:rPr>
              <a:t>queue</a:t>
            </a:r>
            <a:r>
              <a:rPr lang="en-US" sz="2400" dirty="0"/>
              <a:t>: keyword indicating the number of jobs to queue</a:t>
            </a:r>
          </a:p>
          <a:p>
            <a:pPr marL="0" indent="0">
              <a:buNone/>
            </a:pPr>
            <a:r>
              <a:rPr lang="en-US" sz="2000" i="1" dirty="0"/>
              <a:t>  - must be the last line of the submit file</a:t>
            </a:r>
          </a:p>
          <a:p>
            <a:pPr marL="0" indent="0">
              <a:buNone/>
            </a:pPr>
            <a:r>
              <a:rPr lang="en-US" sz="2000" i="1" dirty="0"/>
              <a:t>  - has different syntax options we will learn later!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28" name="object 9"/>
          <p:cNvSpPr/>
          <p:nvPr/>
        </p:nvSpPr>
        <p:spPr>
          <a:xfrm>
            <a:off x="357189" y="1058690"/>
            <a:ext cx="4214812" cy="3646660"/>
          </a:xfrm>
          <a:custGeom>
            <a:avLst/>
            <a:gdLst/>
            <a:ahLst/>
            <a:cxnLst/>
            <a:rect l="l" t="t" r="r" b="b"/>
            <a:pathLst>
              <a:path w="9272587" h="5510509">
                <a:moveTo>
                  <a:pt x="0" y="0"/>
                </a:moveTo>
                <a:lnTo>
                  <a:pt x="0" y="5510509"/>
                </a:lnTo>
                <a:lnTo>
                  <a:pt x="9272587" y="5510509"/>
                </a:lnTo>
                <a:lnTo>
                  <a:pt x="9272587" y="0"/>
                </a:lnTo>
                <a:lnTo>
                  <a:pt x="0" y="0"/>
                </a:lnTo>
                <a:close/>
              </a:path>
            </a:pathLst>
          </a:custGeom>
          <a:solidFill>
            <a:srgbClr val="FDF4D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0" name="Rectangle 29"/>
          <p:cNvSpPr/>
          <p:nvPr/>
        </p:nvSpPr>
        <p:spPr bwMode="auto">
          <a:xfrm>
            <a:off x="381000" y="4084810"/>
            <a:ext cx="4191000" cy="391940"/>
          </a:xfrm>
          <a:prstGeom prst="rect">
            <a:avLst/>
          </a:prstGeom>
          <a:solidFill>
            <a:srgbClr val="FAE3A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bject 2"/>
          <p:cNvSpPr txBox="1"/>
          <p:nvPr/>
        </p:nvSpPr>
        <p:spPr>
          <a:xfrm>
            <a:off x="357189" y="1058690"/>
            <a:ext cx="4214811" cy="3646660"/>
          </a:xfrm>
          <a:prstGeom prst="rect">
            <a:avLst/>
          </a:prstGeom>
        </p:spPr>
        <p:txBody>
          <a:bodyPr wrap="square" lIns="91440" tIns="45720" rIns="91440" bIns="45720" rtlCol="0" anchor="ctr">
            <a:noAutofit/>
          </a:bodyPr>
          <a:lstStyle/>
          <a:p>
            <a:r>
              <a:rPr lang="en-US" dirty="0">
                <a:latin typeface="Courier"/>
                <a:cs typeface="Courier"/>
              </a:rPr>
              <a:t>executable = 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arguments = </a:t>
            </a:r>
            <a:r>
              <a:rPr lang="en-US" dirty="0" err="1">
                <a:latin typeface="Courier"/>
                <a:cs typeface="Courier"/>
              </a:rPr>
              <a:t>wi.dat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wi.dat.out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transfer_input_files</a:t>
            </a:r>
            <a:r>
              <a:rPr lang="en-US" dirty="0">
                <a:latin typeface="Courier"/>
                <a:cs typeface="Courier"/>
              </a:rPr>
              <a:t> = </a:t>
            </a:r>
            <a:r>
              <a:rPr lang="en-US" dirty="0" err="1">
                <a:latin typeface="Courier"/>
                <a:cs typeface="Courier"/>
              </a:rPr>
              <a:t>us.dat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log = </a:t>
            </a:r>
            <a:r>
              <a:rPr lang="en-US" dirty="0" err="1">
                <a:latin typeface="Courier"/>
                <a:cs typeface="Courier"/>
              </a:rPr>
              <a:t>job.log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output = </a:t>
            </a:r>
            <a:r>
              <a:rPr lang="en-US" dirty="0" err="1">
                <a:latin typeface="Courier"/>
                <a:cs typeface="Courier"/>
              </a:rPr>
              <a:t>job.out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error = </a:t>
            </a:r>
            <a:r>
              <a:rPr lang="en-US" dirty="0" err="1">
                <a:latin typeface="Courier"/>
                <a:cs typeface="Courier"/>
              </a:rPr>
              <a:t>job.err</a:t>
            </a:r>
            <a:endParaRPr lang="en-US" dirty="0">
              <a:latin typeface="Courier"/>
              <a:cs typeface="Courier"/>
            </a:endParaRP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dirty="0" err="1">
                <a:latin typeface="Courier"/>
                <a:cs typeface="Courier"/>
              </a:rPr>
              <a:t>request_cpus</a:t>
            </a:r>
            <a:r>
              <a:rPr lang="en-US" dirty="0">
                <a:latin typeface="Courier"/>
                <a:cs typeface="Courier"/>
              </a:rPr>
              <a:t> = 1</a:t>
            </a:r>
          </a:p>
          <a:p>
            <a:r>
              <a:rPr lang="en-US" dirty="0" err="1">
                <a:latin typeface="Courier"/>
                <a:cs typeface="Courier"/>
              </a:rPr>
              <a:t>request_disk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r>
              <a:rPr lang="en-US" dirty="0" err="1">
                <a:latin typeface="Courier"/>
                <a:cs typeface="Courier"/>
              </a:rPr>
              <a:t>request_memory</a:t>
            </a:r>
            <a:r>
              <a:rPr lang="en-US" dirty="0">
                <a:latin typeface="Courier"/>
                <a:cs typeface="Courier"/>
              </a:rPr>
              <a:t> = 20MB</a:t>
            </a:r>
          </a:p>
          <a:p>
            <a:endParaRPr lang="en-US" dirty="0">
              <a:latin typeface="Courier"/>
              <a:cs typeface="Courier"/>
            </a:endParaRPr>
          </a:p>
          <a:p>
            <a:r>
              <a:rPr lang="en-US" b="1" dirty="0">
                <a:solidFill>
                  <a:srgbClr val="0432FF"/>
                </a:solidFill>
                <a:latin typeface="Courier"/>
                <a:cs typeface="Courier"/>
              </a:rPr>
              <a:t>queue 1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0E7972-0240-D844-975F-605D2588B37A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86677FF-1C47-F95D-D4B0-470E0C913DED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8958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1929939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Submitting and monitoring</a:t>
            </a:r>
            <a:br>
              <a:rPr lang="en-US" dirty="0"/>
            </a:br>
            <a:r>
              <a:rPr lang="en-US" dirty="0" err="1"/>
              <a:t>htcondor</a:t>
            </a:r>
            <a:r>
              <a:rPr lang="en-US" dirty="0"/>
              <a:t>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E6F6E9-7C80-7996-DB34-B473619D52FA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DFEAD22-93D8-B721-521A-A32AE2BBACB2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1817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and Monitoring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0"/>
            <a:ext cx="8305800" cy="1943100"/>
          </a:xfrm>
        </p:spPr>
        <p:txBody>
          <a:bodyPr>
            <a:normAutofit/>
          </a:bodyPr>
          <a:lstStyle/>
          <a:p>
            <a:r>
              <a:rPr lang="en-US" sz="2400" dirty="0"/>
              <a:t>To submit a job/jobs:  </a:t>
            </a:r>
            <a:r>
              <a:rPr lang="en-US" sz="2000" b="1" dirty="0" err="1">
                <a:solidFill>
                  <a:srgbClr val="FF0000"/>
                </a:solidFill>
                <a:latin typeface="Courier"/>
                <a:cs typeface="Courier"/>
              </a:rPr>
              <a:t>condor_submit</a:t>
            </a:r>
            <a:r>
              <a:rPr lang="en-US" sz="20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  <a:latin typeface="Courier"/>
                <a:cs typeface="Courier"/>
              </a:rPr>
              <a:t>submit_file</a:t>
            </a:r>
            <a:endParaRPr lang="en-US" sz="2000" b="1" i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sz="2400" dirty="0"/>
              <a:t>To monitor submitted jobs:  </a:t>
            </a:r>
            <a:r>
              <a:rPr lang="en-US" sz="2000" b="1" dirty="0" err="1">
                <a:solidFill>
                  <a:srgbClr val="FF0000"/>
                </a:solidFill>
                <a:latin typeface="Courier"/>
                <a:cs typeface="Courier"/>
              </a:rPr>
              <a:t>condor_q</a:t>
            </a:r>
            <a:endParaRPr lang="en-US" sz="2000" b="1" dirty="0">
              <a:solidFill>
                <a:srgbClr val="FF0000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1000" y="2038350"/>
            <a:ext cx="8382000" cy="76944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condor_submit</a:t>
            </a:r>
            <a:r>
              <a:rPr lang="en-US" sz="16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job.submit</a:t>
            </a:r>
            <a:endParaRPr lang="en-US" sz="16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Submitting job(s).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job(s) submitted to cluster 128.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1000" y="2831472"/>
            <a:ext cx="8382000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05/01/22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alice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CMD: </a:t>
            </a:r>
            <a:r>
              <a:rPr lang="sk-SK" b="1" dirty="0" err="1">
                <a:solidFill>
                  <a:schemeClr val="bg1"/>
                </a:solidFill>
                <a:latin typeface="Courier"/>
                <a:cs typeface="Courier"/>
              </a:rPr>
              <a:t>compare_states</a:t>
            </a:r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54919" y="4706972"/>
            <a:ext cx="2432030" cy="415498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condor_submit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HTCondor</a:t>
            </a:r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3"/>
              </a:rPr>
              <a:t>condor_q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65C65B-9228-3735-B823-730D2CE947DC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9737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874416"/>
            <a:ext cx="8229600" cy="1697334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By default, </a:t>
            </a:r>
            <a:r>
              <a:rPr lang="en-US" sz="2400" b="1" dirty="0" err="1">
                <a:solidFill>
                  <a:srgbClr val="FF0000"/>
                </a:solidFill>
                <a:latin typeface="Courier"/>
                <a:cs typeface="Courier"/>
              </a:rPr>
              <a:t>condor_q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shows </a:t>
            </a:r>
            <a:r>
              <a:rPr lang="en-US" sz="2400" u="sng" dirty="0">
                <a:solidFill>
                  <a:schemeClr val="tx1"/>
                </a:solidFill>
              </a:rPr>
              <a:t>your jobs only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u="sng" dirty="0">
                <a:solidFill>
                  <a:schemeClr val="tx1"/>
                </a:solidFill>
              </a:rPr>
              <a:t>batches</a:t>
            </a:r>
            <a:r>
              <a:rPr lang="en-US" sz="2400" dirty="0">
                <a:solidFill>
                  <a:schemeClr val="tx1"/>
                </a:solidFill>
              </a:rPr>
              <a:t> jobs that were submitted together: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>
                <a:solidFill>
                  <a:schemeClr val="tx1"/>
                </a:solidFill>
              </a:rPr>
              <a:t>Limit </a:t>
            </a:r>
            <a:r>
              <a:rPr lang="en-US" sz="2400" b="1" dirty="0" err="1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>
                <a:solidFill>
                  <a:schemeClr val="tx1"/>
                </a:solidFill>
              </a:rPr>
              <a:t>by username, </a:t>
            </a:r>
            <a:r>
              <a:rPr lang="en-US" sz="2400" i="1" dirty="0" err="1">
                <a:solidFill>
                  <a:srgbClr val="0432FF"/>
                </a:solidFill>
                <a:latin typeface="Courier"/>
                <a:cs typeface="Courier"/>
              </a:rPr>
              <a:t>ClusterId</a:t>
            </a:r>
            <a:r>
              <a:rPr lang="en-US" sz="2400" dirty="0">
                <a:solidFill>
                  <a:srgbClr val="CB3A46"/>
                </a:solidFill>
              </a:rPr>
              <a:t> </a:t>
            </a:r>
            <a:r>
              <a:rPr lang="en-US" sz="2400" dirty="0">
                <a:solidFill>
                  <a:srgbClr val="000000"/>
                </a:solidFill>
              </a:rPr>
              <a:t>or full </a:t>
            </a:r>
            <a:r>
              <a:rPr lang="en-US" sz="2400" i="1" dirty="0" err="1">
                <a:solidFill>
                  <a:srgbClr val="0432FF"/>
                </a:solidFill>
                <a:latin typeface="Courier"/>
                <a:cs typeface="Courier"/>
              </a:rPr>
              <a:t>JobId</a:t>
            </a:r>
            <a:r>
              <a:rPr lang="en-US" sz="2400" dirty="0">
                <a:solidFill>
                  <a:srgbClr val="000000"/>
                </a:solidFill>
              </a:rPr>
              <a:t>, (denoted </a:t>
            </a:r>
            <a:r>
              <a:rPr lang="en-US" sz="2400" dirty="0">
                <a:solidFill>
                  <a:srgbClr val="0432FF"/>
                </a:solidFill>
                <a:latin typeface="Courier"/>
                <a:cs typeface="Courier"/>
              </a:rPr>
              <a:t>[U/C/J]</a:t>
            </a:r>
            <a:r>
              <a:rPr lang="en-US" sz="2400" dirty="0">
                <a:solidFill>
                  <a:srgbClr val="000000"/>
                </a:solidFill>
                <a:cs typeface="Arial"/>
              </a:rPr>
              <a:t> in following slides).</a:t>
            </a: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399" y="1837603"/>
            <a:ext cx="8191501" cy="1415772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condor_q</a:t>
            </a:r>
            <a:endParaRPr lang="en-US" sz="16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--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Schedd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: </a:t>
            </a:r>
            <a:r>
              <a:rPr lang="de-DE" dirty="0" err="1">
                <a:solidFill>
                  <a:schemeClr val="bg1"/>
                </a:solidFill>
                <a:latin typeface="Courier"/>
                <a:cs typeface="Courier"/>
              </a:rPr>
              <a:t>learn.chtc.wisc.edu</a:t>
            </a:r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 : &lt;128.104.101.92&gt; @ 05/01/22 10:35:54</a:t>
            </a:r>
          </a:p>
          <a:p>
            <a:r>
              <a:rPr lang="de-DE" dirty="0">
                <a:solidFill>
                  <a:schemeClr val="bg1"/>
                </a:solidFill>
                <a:latin typeface="Courier"/>
                <a:cs typeface="Courier"/>
              </a:rPr>
              <a:t>OWNER  BATCH_NAME             SUBMITTED   DONE   RUN    IDLE  TOTAL JOB_IDS</a:t>
            </a:r>
          </a:p>
          <a:p>
            <a:r>
              <a:rPr lang="sk-SK" b="1" dirty="0">
                <a:solidFill>
                  <a:schemeClr val="bg1"/>
                </a:solidFill>
                <a:latin typeface="Courier"/>
                <a:cs typeface="Courier"/>
              </a:rPr>
              <a:t>alice  CMD: compare_states   5/9  11:05      _      _      1      1 128.0</a:t>
            </a:r>
          </a:p>
          <a:p>
            <a:endParaRPr lang="sk-SK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sk-SK" dirty="0">
                <a:solidFill>
                  <a:schemeClr val="bg1"/>
                </a:solidFill>
                <a:latin typeface="Courier"/>
                <a:cs typeface="Courier"/>
              </a:rPr>
              <a:t>1 jobs; 0 completed, 0 removed, 1 idle, 0 running, 0 held, 0 suspended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81600" y="3225232"/>
            <a:ext cx="3733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0432FF"/>
                </a:solidFill>
                <a:latin typeface="Courier"/>
                <a:cs typeface="Courier"/>
              </a:rPr>
              <a:t>JobId</a:t>
            </a:r>
            <a:r>
              <a:rPr lang="en-US" sz="2000" dirty="0">
                <a:solidFill>
                  <a:srgbClr val="0432FF"/>
                </a:solidFill>
              </a:rPr>
              <a:t> </a:t>
            </a:r>
            <a:r>
              <a:rPr lang="en-US" sz="2000" dirty="0">
                <a:solidFill>
                  <a:srgbClr val="000000"/>
                </a:solidFill>
              </a:rPr>
              <a:t>= </a:t>
            </a:r>
            <a:r>
              <a:rPr lang="en-US" sz="2000" b="1" dirty="0" err="1">
                <a:solidFill>
                  <a:srgbClr val="0432FF"/>
                </a:solidFill>
                <a:latin typeface="Courier"/>
                <a:cs typeface="Courier"/>
              </a:rPr>
              <a:t>ClusterID.ProcID</a:t>
            </a:r>
            <a:endParaRPr lang="en-US" sz="2000" b="1" dirty="0">
              <a:solidFill>
                <a:srgbClr val="0432FF"/>
              </a:solidFill>
              <a:latin typeface="Courier"/>
              <a:cs typeface="Courier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8102999" y="2800350"/>
            <a:ext cx="0" cy="530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F6C0C4-71FD-A844-1B63-A0DA616165AF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463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</a:t>
            </a:r>
            <a:r>
              <a:rPr lang="en-US" dirty="0" err="1">
                <a:latin typeface="Courier"/>
                <a:cs typeface="Courier"/>
              </a:rPr>
              <a:t>condor_q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399" y="1047750"/>
            <a:ext cx="8191501" cy="3660994"/>
          </a:xfrm>
        </p:spPr>
        <p:txBody>
          <a:bodyPr/>
          <a:lstStyle/>
          <a:p>
            <a:r>
              <a:rPr lang="en-US" sz="2400" dirty="0"/>
              <a:t>To see individual job details, use: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</a:t>
            </a:r>
            <a:r>
              <a:rPr lang="en-US" sz="2400" b="1" dirty="0" err="1">
                <a:latin typeface="Courier"/>
                <a:cs typeface="Courier"/>
              </a:rPr>
              <a:t>condor_q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mr-IN" sz="2400" b="1" dirty="0">
                <a:solidFill>
                  <a:srgbClr val="FF0000"/>
                </a:solidFill>
                <a:latin typeface="Courier"/>
                <a:cs typeface="Courier"/>
              </a:rPr>
              <a:t>–</a:t>
            </a:r>
            <a:r>
              <a:rPr lang="en-US" sz="2400" b="1" dirty="0" err="1">
                <a:solidFill>
                  <a:srgbClr val="FF0000"/>
                </a:solidFill>
                <a:latin typeface="Courier"/>
                <a:cs typeface="Courier"/>
              </a:rPr>
              <a:t>nobatch</a:t>
            </a:r>
            <a:endParaRPr lang="en-US" sz="24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b="1" dirty="0">
              <a:solidFill>
                <a:srgbClr val="CB3A46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We will use the </a:t>
            </a:r>
            <a:r>
              <a:rPr lang="en-US" sz="2400" b="1" dirty="0">
                <a:solidFill>
                  <a:srgbClr val="FF0000"/>
                </a:solidFill>
                <a:latin typeface="Courier"/>
                <a:cs typeface="Courier"/>
              </a:rPr>
              <a:t>-</a:t>
            </a:r>
            <a:r>
              <a:rPr lang="en-US" sz="2400" b="1" dirty="0" err="1">
                <a:solidFill>
                  <a:srgbClr val="FF0000"/>
                </a:solidFill>
                <a:latin typeface="Courier"/>
                <a:cs typeface="Courier"/>
              </a:rPr>
              <a:t>nobatch</a:t>
            </a:r>
            <a:r>
              <a:rPr lang="en-US" sz="2400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sz="2400" dirty="0"/>
              <a:t>option in the following slides to see extra detail about what is happening with a job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3399" y="2114312"/>
            <a:ext cx="8191501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condor_q</a:t>
            </a:r>
            <a:r>
              <a:rPr lang="en-US" sz="1600" b="1" dirty="0">
                <a:solidFill>
                  <a:srgbClr val="FF0000"/>
                </a:solidFill>
                <a:latin typeface="Courier"/>
                <a:cs typeface="Courier"/>
              </a:rPr>
              <a:t> -</a:t>
            </a:r>
            <a:r>
              <a:rPr lang="en-US" sz="1600" b="1" dirty="0" err="1">
                <a:solidFill>
                  <a:srgbClr val="FF0000"/>
                </a:solidFill>
                <a:latin typeface="Courier"/>
                <a:cs typeface="Courier"/>
              </a:rPr>
              <a:t>nobatch</a:t>
            </a:r>
            <a:endParaRPr lang="en-US" sz="16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: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learn.chtc.wisc.edu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: &lt;128.104.101.92&gt;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128.1       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alice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dirty="0">
              <a:solidFill>
                <a:schemeClr val="bg1">
                  <a:lumMod val="65000"/>
                </a:schemeClr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2"/>
                </a:solidFill>
                <a:latin typeface="Courier"/>
                <a:cs typeface="Courier"/>
              </a:rPr>
              <a:t>...</a:t>
            </a:r>
          </a:p>
          <a:p>
            <a:endParaRPr lang="en-US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1E4C35-2C69-2EAA-34C9-DED283C2D80A}"/>
              </a:ext>
            </a:extLst>
          </p:cNvPr>
          <p:cNvSpPr/>
          <p:nvPr/>
        </p:nvSpPr>
        <p:spPr bwMode="auto">
          <a:xfrm>
            <a:off x="1295400" y="48577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1858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1929939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Observing Job STATES with </a:t>
            </a:r>
            <a:r>
              <a:rPr lang="en-US" dirty="0" err="1"/>
              <a:t>condor_q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E6F6E9-7C80-7996-DB34-B473619D52FA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F42656-3D27-5FD6-4653-50247FBEE08F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570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Idle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     5/9  11:09   0+00:00:00 I  0   0.0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1 idle, 0 running, 0 held, 0 suspended</a:t>
            </a:r>
          </a:p>
        </p:txBody>
      </p:sp>
      <p:sp>
        <p:nvSpPr>
          <p:cNvPr id="55" name="Oval 54"/>
          <p:cNvSpPr/>
          <p:nvPr/>
        </p:nvSpPr>
        <p:spPr>
          <a:xfrm>
            <a:off x="4724400" y="1596599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6" name="Oval 55"/>
          <p:cNvSpPr/>
          <p:nvPr/>
        </p:nvSpPr>
        <p:spPr>
          <a:xfrm>
            <a:off x="3153734" y="1960091"/>
            <a:ext cx="10372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5E0EF6-406B-004A-AA1A-EDED3F9B0C1E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90C156-93A2-7C1D-0314-7ADC68A82384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643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Starts</a:t>
            </a:r>
          </a:p>
        </p:txBody>
      </p:sp>
      <p:sp>
        <p:nvSpPr>
          <p:cNvPr id="3" name="Rectangle 2"/>
          <p:cNvSpPr/>
          <p:nvPr/>
        </p:nvSpPr>
        <p:spPr>
          <a:xfrm>
            <a:off x="3900398" y="2917615"/>
            <a:ext cx="1814602" cy="976556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compare_states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us.dat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843253" y="3050233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0+00:00:00 &lt;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18" name="Oval 17"/>
          <p:cNvSpPr/>
          <p:nvPr/>
        </p:nvSpPr>
        <p:spPr>
          <a:xfrm>
            <a:off x="4724400" y="1504950"/>
            <a:ext cx="457200" cy="466153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23" name="Rectangle 22"/>
          <p:cNvSpPr/>
          <p:nvPr/>
        </p:nvSpPr>
        <p:spPr>
          <a:xfrm>
            <a:off x="5867649" y="2777084"/>
            <a:ext cx="2438151" cy="20235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execute_dir</a:t>
            </a:r>
            <a:r>
              <a:rPr lang="en-US" dirty="0">
                <a:latin typeface="Courier"/>
                <a:cs typeface="Courier"/>
              </a:rPr>
              <a:t>)/</a:t>
            </a:r>
            <a:endParaRPr lang="en-US" b="1" dirty="0">
              <a:latin typeface="Courier"/>
              <a:cs typeface="Courier"/>
            </a:endParaRPr>
          </a:p>
          <a:p>
            <a:endParaRPr lang="en-US" b="1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0A16BF-1709-564D-AA3E-A2D76F5E5580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7A3DC3-B5FB-6048-AAB5-EA85932A931F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execute_dir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791B5B6-9737-BD4B-8CCF-2B36CD166A53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63F0161-0F89-7841-A151-E4E4BD5B784F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9EF32F-96C1-4218-8E59-35BF78CDD019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1010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Running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128.0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0+00:01:08 R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Oval 13"/>
          <p:cNvSpPr/>
          <p:nvPr/>
        </p:nvSpPr>
        <p:spPr>
          <a:xfrm>
            <a:off x="3991934" y="1960091"/>
            <a:ext cx="1189666" cy="35558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69E9D-0B62-874B-AAC8-A2E672BCB735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48BD66-FCF7-BB4A-8CA6-F6B73D31A7DE}"/>
              </a:ext>
            </a:extLst>
          </p:cNvPr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0B3534D-CBD9-EA49-B7E8-4DFB71DC57AF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EBE2D49-BD49-6F40-87F4-C944E9641CD0}"/>
              </a:ext>
            </a:extLst>
          </p:cNvPr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537A9FD-B20B-1CCF-9B3E-49271A522CDB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78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89AC0-4458-A8EA-8EB0-4978063E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Takeaway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56645-6CDC-ABF3-346D-1F94F83CD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HTCondor</a:t>
            </a:r>
            <a:r>
              <a:rPr lang="en-US" dirty="0"/>
              <a:t> is a Job Scheduling 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9C25DB-6266-6A0D-D145-1E0DB591AA7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7E48455-9F68-83CA-8456-C3875B090DF6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C8AD156-708C-0D03-7E3D-1FB1D1E111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22"/>
          <a:stretch/>
        </p:blipFill>
        <p:spPr bwMode="auto">
          <a:xfrm>
            <a:off x="0" y="1504950"/>
            <a:ext cx="9144000" cy="363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071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</a:t>
            </a:r>
          </a:p>
        </p:txBody>
      </p:sp>
      <p:sp>
        <p:nvSpPr>
          <p:cNvPr id="3" name="Rectangle 2"/>
          <p:cNvSpPr/>
          <p:nvPr/>
        </p:nvSpPr>
        <p:spPr>
          <a:xfrm>
            <a:off x="4151310" y="3261217"/>
            <a:ext cx="1350498" cy="904220"/>
          </a:xfrm>
          <a:prstGeom prst="rect">
            <a:avLst/>
          </a:prstGeom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stdout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pPr algn="ctr"/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3843253" y="4135295"/>
            <a:ext cx="1947947" cy="0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81000" y="1047750"/>
            <a:ext cx="8343901" cy="1231106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condor_q</a:t>
            </a:r>
            <a:r>
              <a:rPr lang="en-US" b="1" dirty="0">
                <a:solidFill>
                  <a:schemeClr val="bg1"/>
                </a:solidFill>
                <a:latin typeface="Courier"/>
                <a:cs typeface="Courier"/>
              </a:rPr>
              <a:t> -</a:t>
            </a:r>
            <a:r>
              <a:rPr lang="en-US" b="1" dirty="0" err="1">
                <a:solidFill>
                  <a:schemeClr val="bg1"/>
                </a:solidFill>
                <a:latin typeface="Courier"/>
                <a:cs typeface="Courier"/>
              </a:rPr>
              <a:t>nobatch</a:t>
            </a:r>
            <a:endParaRPr lang="en-US" b="1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&lt;128.104.101.92&gt;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    OWNER      SUBMITTED     RUN_TIME ST PRI SIZE CMD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128        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  5/9  11:09   0+00:02:02 &gt;  0   0.0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compare_states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wi.dat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us.dat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 jobs; 0 completed, 0 removed, 0 idle, 1 running, 0 held, 0 suspended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67400" y="2777082"/>
            <a:ext cx="2667000" cy="202351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execute_dir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stderr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stdout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wi.dat.out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b="1" dirty="0">
                <a:solidFill>
                  <a:schemeClr val="bg2"/>
                </a:solidFill>
                <a:latin typeface="Courier"/>
                <a:cs typeface="Courier"/>
              </a:rPr>
              <a:t>subdir/</a:t>
            </a:r>
            <a:r>
              <a:rPr lang="en-US" sz="1600" b="1" dirty="0" err="1">
                <a:solidFill>
                  <a:schemeClr val="bg2"/>
                </a:solidFill>
                <a:latin typeface="Courier"/>
                <a:cs typeface="Courier"/>
              </a:rPr>
              <a:t>tmp.dat</a:t>
            </a:r>
            <a:endParaRPr lang="en-US" sz="1600" b="1" dirty="0">
              <a:solidFill>
                <a:schemeClr val="bg2"/>
              </a:solidFill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  <a:p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5781947" y="2402740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Execute Point</a:t>
            </a:r>
          </a:p>
        </p:txBody>
      </p:sp>
      <p:sp>
        <p:nvSpPr>
          <p:cNvPr id="23" name="Oval 22"/>
          <p:cNvSpPr/>
          <p:nvPr/>
        </p:nvSpPr>
        <p:spPr>
          <a:xfrm>
            <a:off x="4724400" y="1581150"/>
            <a:ext cx="389708" cy="365551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9B2193-6200-AE45-BBA0-065DAF98A648}"/>
              </a:ext>
            </a:extLst>
          </p:cNvPr>
          <p:cNvSpPr/>
          <p:nvPr/>
        </p:nvSpPr>
        <p:spPr>
          <a:xfrm>
            <a:off x="1314704" y="2780875"/>
            <a:ext cx="26476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submit_dir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job.submit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compare_states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wi.dat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	</a:t>
            </a:r>
            <a:r>
              <a:rPr lang="en-US" sz="1600" dirty="0" err="1">
                <a:latin typeface="Courier"/>
                <a:cs typeface="Courier"/>
              </a:rPr>
              <a:t>us.dat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job.log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job.out</a:t>
            </a:r>
            <a:endParaRPr lang="en-US" sz="1600" b="1" dirty="0">
              <a:latin typeface="Courier"/>
              <a:cs typeface="Courier"/>
            </a:endParaRPr>
          </a:p>
          <a:p>
            <a:r>
              <a:rPr lang="en-US" sz="1600" b="1" dirty="0">
                <a:latin typeface="Courier"/>
                <a:cs typeface="Courier"/>
              </a:rPr>
              <a:t>	</a:t>
            </a:r>
            <a:r>
              <a:rPr lang="en-US" sz="1600" b="1" dirty="0" err="1">
                <a:latin typeface="Courier"/>
                <a:cs typeface="Courier"/>
              </a:rPr>
              <a:t>job.err</a:t>
            </a:r>
            <a:endParaRPr lang="en-US" sz="1600" b="1" dirty="0">
              <a:latin typeface="Courier"/>
              <a:cs typeface="Courier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625BA09-735D-961A-5121-D3855F6CA93A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4670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Completes (cont.)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81001" y="1047750"/>
            <a:ext cx="8343900" cy="120032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condor_q</a:t>
            </a:r>
            <a:r>
              <a:rPr lang="en-US" sz="1200" b="1" dirty="0">
                <a:solidFill>
                  <a:srgbClr val="FFFFFF"/>
                </a:solidFill>
                <a:latin typeface="Courier"/>
                <a:cs typeface="Courier"/>
              </a:rPr>
              <a:t> -</a:t>
            </a:r>
            <a:r>
              <a:rPr lang="en-US" sz="1200" b="1" dirty="0" err="1">
                <a:solidFill>
                  <a:srgbClr val="FFFFFF"/>
                </a:solidFill>
                <a:latin typeface="Courier"/>
                <a:cs typeface="Courier"/>
              </a:rPr>
              <a:t>nobatch</a:t>
            </a:r>
            <a:endParaRPr lang="en-US" sz="1200" b="1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--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Schedd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: submit-5.chtc.wisc.edu : &lt;128.104.101.92:9618?...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        SUBMITTED     RUN_TIME ST PRI SIZE CMD</a:t>
            </a:r>
          </a:p>
          <a:p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0 jobs; 0 completed, 0 removed, 0 idle, 0 running, 0 held, 0 suspended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314704" y="2780875"/>
            <a:ext cx="2419096" cy="20197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submit_dir</a:t>
            </a:r>
            <a:r>
              <a:rPr lang="en-US" dirty="0">
                <a:latin typeface="Courier"/>
                <a:cs typeface="Courier"/>
              </a:rPr>
              <a:t>)/</a:t>
            </a: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job.submit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compare_states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wi.dat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us.dat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latin typeface="Courier"/>
                <a:cs typeface="Courier"/>
              </a:rPr>
              <a:t>job.log</a:t>
            </a: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job.err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  <a:p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	</a:t>
            </a:r>
            <a:r>
              <a:rPr lang="en-US" b="1" dirty="0" err="1">
                <a:solidFill>
                  <a:schemeClr val="accent2">
                    <a:lumMod val="75000"/>
                  </a:schemeClr>
                </a:solidFill>
                <a:latin typeface="Courier"/>
                <a:cs typeface="Courier"/>
              </a:rPr>
              <a:t>wi.dat.out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ourier"/>
              <a:cs typeface="Courie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D3E8E8-F300-5F4B-8F2B-B2FBBC2FBB69}"/>
              </a:ext>
            </a:extLst>
          </p:cNvPr>
          <p:cNvSpPr/>
          <p:nvPr/>
        </p:nvSpPr>
        <p:spPr>
          <a:xfrm>
            <a:off x="1219200" y="2379473"/>
            <a:ext cx="1533253" cy="3976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600" b="1" dirty="0">
                <a:latin typeface="Arial"/>
                <a:cs typeface="Arial"/>
              </a:rPr>
              <a:t>Access Point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8BBF759-2FBB-C920-D2D4-3C06B0B25DE4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57360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2060972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Reviewing Completed Jobs</a:t>
            </a:r>
            <a:endParaRPr lang="en-US" b="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E6F6E9-7C80-7996-DB34-B473619D52FA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F007B-BA71-AE62-E3EB-A38B10CB38A0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2078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 File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971550"/>
            <a:ext cx="8458200" cy="3816429"/>
          </a:xfrm>
          <a:prstGeom prst="rect">
            <a:avLst/>
          </a:prstGeom>
          <a:solidFill>
            <a:srgbClr val="FDF4D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Courier"/>
                <a:cs typeface="Courier"/>
              </a:rPr>
              <a:t>000 (128.000.000) </a:t>
            </a:r>
            <a:r>
              <a:rPr lang="en-US" sz="1100" b="1" dirty="0">
                <a:latin typeface="Courier"/>
                <a:cs typeface="Courier"/>
              </a:rPr>
              <a:t>05/09 11:09:08 Job submitted </a:t>
            </a:r>
            <a:r>
              <a:rPr lang="en-US" sz="1100" dirty="0">
                <a:latin typeface="Courier"/>
                <a:cs typeface="Courier"/>
              </a:rPr>
              <a:t>from host: &lt;128.104.101.92&amp;sock=6423_b881_3&gt;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001 (128.000.000) </a:t>
            </a:r>
            <a:r>
              <a:rPr lang="en-US" sz="1100" b="1" dirty="0">
                <a:latin typeface="Courier"/>
                <a:cs typeface="Courier"/>
              </a:rPr>
              <a:t>05/09 11:10:46 Job executing </a:t>
            </a:r>
            <a:r>
              <a:rPr lang="en-US" sz="1100" dirty="0">
                <a:latin typeface="Courier"/>
                <a:cs typeface="Courier"/>
              </a:rPr>
              <a:t>on host: &lt;128.104.101.128:9618&amp;sock=5053_3126_3&gt;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006 (128.000.000) 05/09 11:10:54 Image size of job updated: 220</a:t>
            </a:r>
          </a:p>
          <a:p>
            <a:r>
              <a:rPr lang="en-US" sz="1100" dirty="0">
                <a:latin typeface="Courier"/>
                <a:cs typeface="Courier"/>
              </a:rPr>
              <a:t>	1  -  </a:t>
            </a:r>
            <a:r>
              <a:rPr lang="en-US" sz="1100" dirty="0" err="1">
                <a:latin typeface="Courier"/>
                <a:cs typeface="Courier"/>
              </a:rPr>
              <a:t>MemoryUsage</a:t>
            </a:r>
            <a:r>
              <a:rPr lang="en-US" sz="1100" dirty="0">
                <a:latin typeface="Courier"/>
                <a:cs typeface="Courier"/>
              </a:rPr>
              <a:t> of job (MB)</a:t>
            </a:r>
          </a:p>
          <a:p>
            <a:r>
              <a:rPr lang="en-US" sz="1100" dirty="0">
                <a:latin typeface="Courier"/>
                <a:cs typeface="Courier"/>
              </a:rPr>
              <a:t>	220  -  </a:t>
            </a:r>
            <a:r>
              <a:rPr lang="en-US" sz="1100" dirty="0" err="1">
                <a:latin typeface="Courier"/>
                <a:cs typeface="Courier"/>
              </a:rPr>
              <a:t>ResidentSetSize</a:t>
            </a:r>
            <a:r>
              <a:rPr lang="en-US" sz="1100" dirty="0">
                <a:latin typeface="Courier"/>
                <a:cs typeface="Courier"/>
              </a:rPr>
              <a:t> of job (KB)</a:t>
            </a:r>
          </a:p>
          <a:p>
            <a:r>
              <a:rPr lang="en-US" sz="1100" dirty="0">
                <a:latin typeface="Courier"/>
                <a:cs typeface="Courier"/>
              </a:rPr>
              <a:t>...</a:t>
            </a:r>
          </a:p>
          <a:p>
            <a:r>
              <a:rPr lang="en-US" sz="1100" dirty="0">
                <a:latin typeface="Courier"/>
                <a:cs typeface="Courier"/>
              </a:rPr>
              <a:t>005 (128.000.000) </a:t>
            </a:r>
            <a:r>
              <a:rPr lang="en-US" sz="1100" b="1" dirty="0">
                <a:latin typeface="Courier"/>
                <a:cs typeface="Courier"/>
              </a:rPr>
              <a:t>05/09 11:12:48 Job terminated.</a:t>
            </a:r>
          </a:p>
          <a:p>
            <a:r>
              <a:rPr lang="en-US" sz="1100" dirty="0">
                <a:latin typeface="Courier"/>
                <a:cs typeface="Courier"/>
              </a:rPr>
              <a:t>	(1) Normal termination (return value 0)</a:t>
            </a:r>
          </a:p>
          <a:p>
            <a:r>
              <a:rPr lang="de-DE" sz="1100" dirty="0">
                <a:latin typeface="Courier"/>
                <a:cs typeface="Courier"/>
              </a:rPr>
              <a:t>		</a:t>
            </a:r>
            <a:r>
              <a:rPr lang="de-DE" sz="1100" dirty="0" err="1">
                <a:latin typeface="Courier"/>
                <a:cs typeface="Courier"/>
              </a:rPr>
              <a:t>Usr</a:t>
            </a:r>
            <a:r>
              <a:rPr lang="de-DE" sz="1100" dirty="0">
                <a:latin typeface="Courier"/>
                <a:cs typeface="Courier"/>
              </a:rPr>
              <a:t> 0 00:00:00, </a:t>
            </a:r>
            <a:r>
              <a:rPr lang="de-DE" sz="1100" dirty="0" err="1">
                <a:latin typeface="Courier"/>
                <a:cs typeface="Courier"/>
              </a:rPr>
              <a:t>Sys</a:t>
            </a:r>
            <a:r>
              <a:rPr lang="de-DE" sz="1100" dirty="0">
                <a:latin typeface="Courier"/>
                <a:cs typeface="Courier"/>
              </a:rPr>
              <a:t> 0 00:00:00  -  Run Remote </a:t>
            </a:r>
            <a:r>
              <a:rPr lang="de-DE" sz="1100" dirty="0" err="1">
                <a:latin typeface="Courier"/>
                <a:cs typeface="Courier"/>
              </a:rPr>
              <a:t>Usage</a:t>
            </a:r>
            <a:endParaRPr lang="de-DE" sz="1100" dirty="0">
              <a:latin typeface="Courier"/>
              <a:cs typeface="Courier"/>
            </a:endParaRP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Run Local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Remote Usage</a:t>
            </a:r>
          </a:p>
          <a:p>
            <a:r>
              <a:rPr lang="en-US" sz="1100" dirty="0">
                <a:latin typeface="Courier"/>
                <a:cs typeface="Courier"/>
              </a:rPr>
              <a:t>		</a:t>
            </a:r>
            <a:r>
              <a:rPr lang="en-US" sz="1100" dirty="0" err="1">
                <a:latin typeface="Courier"/>
                <a:cs typeface="Courier"/>
              </a:rPr>
              <a:t>Usr</a:t>
            </a:r>
            <a:r>
              <a:rPr lang="en-US" sz="1100" dirty="0">
                <a:latin typeface="Courier"/>
                <a:cs typeface="Courier"/>
              </a:rPr>
              <a:t> 0 00:00:00, Sys 0 00:00:00  -  Total Local Usage</a:t>
            </a:r>
          </a:p>
          <a:p>
            <a:r>
              <a:rPr lang="en-US" sz="1100" dirty="0">
                <a:latin typeface="Courier"/>
                <a:cs typeface="Courier"/>
              </a:rPr>
              <a:t>	0  -  Run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Run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0  -  Total Bytes Sent By Job</a:t>
            </a:r>
          </a:p>
          <a:p>
            <a:r>
              <a:rPr lang="en-US" sz="1100" dirty="0">
                <a:latin typeface="Courier"/>
                <a:cs typeface="Courier"/>
              </a:rPr>
              <a:t>	33  -  Total Bytes Received By Job</a:t>
            </a:r>
          </a:p>
          <a:p>
            <a:r>
              <a:rPr lang="en-US" sz="1100" dirty="0">
                <a:latin typeface="Courier"/>
                <a:cs typeface="Courier"/>
              </a:rPr>
              <a:t>	</a:t>
            </a:r>
            <a:r>
              <a:rPr lang="en-US" sz="1100" b="1" dirty="0" err="1">
                <a:latin typeface="Courier"/>
                <a:cs typeface="Courier"/>
              </a:rPr>
              <a:t>Partitionable</a:t>
            </a:r>
            <a:r>
              <a:rPr lang="en-US" sz="1100" b="1" dirty="0">
                <a:latin typeface="Courier"/>
                <a:cs typeface="Courier"/>
              </a:rPr>
              <a:t> Resources :    Usage  Request Allocated</a:t>
            </a:r>
          </a:p>
          <a:p>
            <a:r>
              <a:rPr lang="ro-RO" sz="1100" b="1" dirty="0">
                <a:latin typeface="Courier"/>
                <a:cs typeface="Courier"/>
              </a:rPr>
              <a:t>	   Cpus                 :                 1         1</a:t>
            </a:r>
          </a:p>
          <a:p>
            <a:r>
              <a:rPr lang="da-DK" sz="1100" b="1" dirty="0">
                <a:latin typeface="Courier"/>
                <a:cs typeface="Courier"/>
              </a:rPr>
              <a:t>	   Disk (KB)            :       14    20480  17203728</a:t>
            </a:r>
          </a:p>
          <a:p>
            <a:r>
              <a:rPr lang="en-US" sz="1100" b="1" dirty="0">
                <a:latin typeface="Courier"/>
                <a:cs typeface="Courier"/>
              </a:rPr>
              <a:t>	   Memory (MB)          :        1       20        20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905001" y="1012178"/>
            <a:ext cx="2514598" cy="155931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5" name="Rounded Rectangle 4"/>
          <p:cNvSpPr/>
          <p:nvPr/>
        </p:nvSpPr>
        <p:spPr>
          <a:xfrm>
            <a:off x="1905000" y="1352550"/>
            <a:ext cx="2514599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" name="Rounded Rectangle 5"/>
          <p:cNvSpPr/>
          <p:nvPr/>
        </p:nvSpPr>
        <p:spPr>
          <a:xfrm>
            <a:off x="1920686" y="2343150"/>
            <a:ext cx="2575113" cy="2286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Rounded Rectangle 6"/>
          <p:cNvSpPr/>
          <p:nvPr/>
        </p:nvSpPr>
        <p:spPr>
          <a:xfrm>
            <a:off x="1143000" y="4019550"/>
            <a:ext cx="4677335" cy="685800"/>
          </a:xfrm>
          <a:prstGeom prst="roundRect">
            <a:avLst/>
          </a:prstGeom>
          <a:solidFill>
            <a:srgbClr val="FFC000">
              <a:alpha val="30000"/>
            </a:srgbClr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D9571F-3A96-2BB9-800F-A8F35C3FF6F8}"/>
              </a:ext>
            </a:extLst>
          </p:cNvPr>
          <p:cNvSpPr/>
          <p:nvPr/>
        </p:nvSpPr>
        <p:spPr bwMode="auto">
          <a:xfrm>
            <a:off x="1295400" y="48196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2609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Reviewing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review a large group of jobs at once, use </a:t>
            </a:r>
            <a:r>
              <a:rPr lang="en-US" sz="2400" b="1" dirty="0" err="1">
                <a:solidFill>
                  <a:srgbClr val="FF0000"/>
                </a:solidFill>
                <a:latin typeface="Courier"/>
                <a:cs typeface="Courier"/>
              </a:rPr>
              <a:t>condor_history</a:t>
            </a:r>
            <a:endParaRPr lang="en-US" sz="2400" b="1" dirty="0">
              <a:solidFill>
                <a:srgbClr val="FF0000"/>
              </a:solidFill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 </a:t>
            </a:r>
            <a:r>
              <a:rPr lang="en-US" sz="1800" dirty="0">
                <a:cs typeface="Arial"/>
              </a:rPr>
              <a:t>As</a:t>
            </a:r>
            <a:r>
              <a:rPr lang="en-US" sz="1800" b="1" dirty="0">
                <a:cs typeface="Arial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condor_q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present, </a:t>
            </a:r>
            <a:r>
              <a:rPr lang="en-US" sz="1800" b="1" dirty="0" err="1">
                <a:solidFill>
                  <a:srgbClr val="000000"/>
                </a:solidFill>
                <a:latin typeface="Courier"/>
                <a:cs typeface="Courier"/>
              </a:rPr>
              <a:t>condor_history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/>
              <a:t>is to the past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59632" y="2283718"/>
            <a:ext cx="6506909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$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condor_history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alice</a:t>
            </a:r>
            <a:endParaRPr lang="en-US" b="1" dirty="0">
              <a:solidFill>
                <a:srgbClr val="FF0000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ID      OWNER    SUBMITTED   RUN_TIME    ST  COMPLETED   CMD </a:t>
            </a: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189.1012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189.1002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0+00:08:03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189.1081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0+00:03:16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189.944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0+00:11:15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189.659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0+00:26:56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189.653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0+00:27:07 C   5/11 16:00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189.1040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0+00:05:15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189.1003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0+00:07:38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189.962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0+00:09:36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189.961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0+00:09:43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189.898  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r>
              <a:rPr lang="en-US" sz="1200" dirty="0">
                <a:solidFill>
                  <a:srgbClr val="FFFFFF"/>
                </a:solidFill>
                <a:latin typeface="Courier"/>
                <a:cs typeface="Courier"/>
              </a:rPr>
              <a:t>    5/11 09:52   0+00:13:47 C   5/11 15:59 /home/</a:t>
            </a:r>
            <a:r>
              <a:rPr lang="en-US" sz="1200" dirty="0" err="1">
                <a:solidFill>
                  <a:srgbClr val="FFFFFF"/>
                </a:solidFill>
                <a:latin typeface="Courier"/>
                <a:cs typeface="Courier"/>
              </a:rPr>
              <a:t>alice</a:t>
            </a:r>
            <a:endParaRPr lang="en-US" sz="1200" dirty="0">
              <a:solidFill>
                <a:srgbClr val="FFFFFF"/>
              </a:solidFill>
              <a:latin typeface="Courier"/>
              <a:cs typeface="Couri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80315" y="4884076"/>
            <a:ext cx="2432030" cy="253916"/>
          </a:xfrm>
          <a:prstGeom prst="rect">
            <a:avLst/>
          </a:prstGeom>
          <a:solidFill>
            <a:schemeClr val="bg1"/>
          </a:solidFill>
          <a:ln w="12700" cmpd="sng"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HTCondor Manual: </a:t>
            </a:r>
            <a:r>
              <a:rPr lang="en-US" sz="1050" dirty="0" err="1">
                <a:solidFill>
                  <a:srgbClr val="000000"/>
                </a:solidFill>
                <a:latin typeface="Arial"/>
                <a:cs typeface="Arial"/>
                <a:hlinkClick r:id="rId2"/>
              </a:rPr>
              <a:t>condor_history</a:t>
            </a:r>
            <a:endParaRPr lang="en-US" sz="105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E7039DA-6614-1A6A-666F-E45F2CA4F6A0}"/>
              </a:ext>
            </a:extLst>
          </p:cNvPr>
          <p:cNvSpPr/>
          <p:nvPr/>
        </p:nvSpPr>
        <p:spPr bwMode="auto">
          <a:xfrm>
            <a:off x="1295400" y="493395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8045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2060972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  <a:endParaRPr lang="en-US" b="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E6F6E9-7C80-7996-DB34-B473619D52FA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CF007B-BA71-AE62-E3EB-A38B10CB38A0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1241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2060972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History of </a:t>
            </a:r>
            <a:r>
              <a:rPr lang="en-US" dirty="0" err="1"/>
              <a:t>HTCOndor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D4492C-5C0C-5733-F67C-E7BED8F24DB2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BE2107-35E6-F7C1-4D02-52D34DD15BEC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943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History and Status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idx="1"/>
          </p:nvPr>
        </p:nvSpPr>
        <p:spPr>
          <a:xfrm>
            <a:off x="609600" y="1000126"/>
            <a:ext cx="7937500" cy="3705224"/>
          </a:xfrm>
        </p:spPr>
        <p:txBody>
          <a:bodyPr/>
          <a:lstStyle/>
          <a:p>
            <a:r>
              <a:rPr lang="en-US" sz="2200" dirty="0"/>
              <a:t>History</a:t>
            </a:r>
          </a:p>
          <a:p>
            <a:pPr lvl="1"/>
            <a:r>
              <a:rPr lang="en-US" sz="1800" dirty="0"/>
              <a:t>Started in 1988 as a “cycle scavenger”</a:t>
            </a:r>
          </a:p>
          <a:p>
            <a:r>
              <a:rPr lang="en-US" sz="2200" dirty="0"/>
              <a:t>Today</a:t>
            </a:r>
          </a:p>
          <a:p>
            <a:pPr lvl="1"/>
            <a:r>
              <a:rPr lang="en-US" sz="1800" dirty="0"/>
              <a:t>Developed within the CHTC by professional developers</a:t>
            </a:r>
          </a:p>
          <a:p>
            <a:pPr lvl="1"/>
            <a:r>
              <a:rPr lang="en-US" sz="1800" dirty="0"/>
              <a:t>Used all over the world, by:</a:t>
            </a:r>
          </a:p>
          <a:p>
            <a:pPr lvl="2"/>
            <a:r>
              <a:rPr lang="en-US" sz="1800" dirty="0"/>
              <a:t>campuses, national labs, Einstein/</a:t>
            </a:r>
            <a:r>
              <a:rPr lang="en-US" sz="1800" dirty="0" err="1"/>
              <a:t>Folding@Home</a:t>
            </a:r>
            <a:endParaRPr lang="en-US" sz="1800" dirty="0"/>
          </a:p>
          <a:p>
            <a:pPr lvl="2"/>
            <a:r>
              <a:rPr lang="en-US" sz="1800" dirty="0" err="1"/>
              <a:t>Dreamworks</a:t>
            </a:r>
            <a:r>
              <a:rPr lang="en-US" sz="1800" dirty="0"/>
              <a:t>, Boeing, SpaceX, investment firms, </a:t>
            </a:r>
            <a:r>
              <a:rPr lang="mr-IN" sz="1800" dirty="0"/>
              <a:t>…</a:t>
            </a:r>
            <a:endParaRPr lang="en-US" sz="1800" dirty="0"/>
          </a:p>
          <a:p>
            <a:pPr lvl="2"/>
            <a:r>
              <a:rPr lang="en-US" sz="1800" b="1" dirty="0"/>
              <a:t>The OSG!!</a:t>
            </a:r>
          </a:p>
          <a:p>
            <a:r>
              <a:rPr lang="en-US" sz="2200" dirty="0" err="1"/>
              <a:t>Miron</a:t>
            </a:r>
            <a:r>
              <a:rPr lang="en-US" sz="2200" dirty="0"/>
              <a:t> </a:t>
            </a:r>
            <a:r>
              <a:rPr lang="en-US" sz="2200" dirty="0" err="1"/>
              <a:t>Livny</a:t>
            </a:r>
            <a:r>
              <a:rPr lang="en-US" sz="2200" dirty="0"/>
              <a:t> </a:t>
            </a:r>
          </a:p>
          <a:p>
            <a:pPr lvl="1"/>
            <a:r>
              <a:rPr lang="en-US" sz="1800" dirty="0"/>
              <a:t>Professor, UW-Madison Computer Sciences</a:t>
            </a:r>
          </a:p>
          <a:p>
            <a:pPr lvl="1"/>
            <a:r>
              <a:rPr lang="en-US" sz="1800" dirty="0"/>
              <a:t>CHTC Director, OSG Technical Director</a:t>
            </a:r>
          </a:p>
        </p:txBody>
      </p:sp>
      <p:sp>
        <p:nvSpPr>
          <p:cNvPr id="27" name="object 21"/>
          <p:cNvSpPr/>
          <p:nvPr/>
        </p:nvSpPr>
        <p:spPr>
          <a:xfrm>
            <a:off x="7315200" y="3181350"/>
            <a:ext cx="1429132" cy="1666874"/>
          </a:xfrm>
          <a:prstGeom prst="rect">
            <a:avLst/>
          </a:prstGeom>
          <a:blipFill>
            <a:blip r:embed="rId2" cstate="print"/>
            <a:srcRect/>
            <a:stretch>
              <a:fillRect l="-13699" r="-21121"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6" name="Picture 5" descr="HTCondor_red_blk_nota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634" y="1276350"/>
            <a:ext cx="2901587" cy="6858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3B0578-015E-E2BE-5106-D7BA141B7EDD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0" y="1893094"/>
            <a:ext cx="9144000" cy="1021556"/>
          </a:xfrm>
        </p:spPr>
        <p:txBody>
          <a:bodyPr/>
          <a:lstStyle/>
          <a:p>
            <a:pPr algn="ctr"/>
            <a:r>
              <a:rPr lang="en-US" dirty="0"/>
              <a:t>How does </a:t>
            </a:r>
            <a:r>
              <a:rPr lang="en-US" dirty="0" err="1"/>
              <a:t>HTCondor</a:t>
            </a:r>
            <a:r>
              <a:rPr lang="en-US" dirty="0"/>
              <a:t> work?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D4492C-5C0C-5733-F67C-E7BED8F24DB2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419442C-B562-F814-AAE1-A491EA504AC6}"/>
              </a:ext>
            </a:extLst>
          </p:cNvPr>
          <p:cNvSpPr/>
          <p:nvPr/>
        </p:nvSpPr>
        <p:spPr bwMode="auto">
          <a:xfrm>
            <a:off x="304800" y="759490"/>
            <a:ext cx="9321018" cy="342901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96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HTCondor</a:t>
            </a:r>
            <a:r>
              <a:rPr lang="en-US" dirty="0"/>
              <a:t> -- 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000126"/>
            <a:ext cx="8638641" cy="3514725"/>
          </a:xfrm>
        </p:spPr>
        <p:txBody>
          <a:bodyPr/>
          <a:lstStyle/>
          <a:p>
            <a:r>
              <a:rPr lang="en-US" sz="2800" dirty="0"/>
              <a:t>On an </a:t>
            </a:r>
            <a:r>
              <a:rPr lang="en-US" sz="2800" b="1" u="sng" dirty="0">
                <a:solidFill>
                  <a:srgbClr val="0432FF"/>
                </a:solidFill>
              </a:rPr>
              <a:t>access point</a:t>
            </a:r>
            <a:r>
              <a:rPr lang="en-US" sz="2800" dirty="0"/>
              <a:t>, you submit tasks to a queue </a:t>
            </a:r>
          </a:p>
          <a:p>
            <a:r>
              <a:rPr lang="en-US" sz="2800" dirty="0" err="1"/>
              <a:t>HTCondor</a:t>
            </a:r>
            <a:r>
              <a:rPr lang="en-US" sz="2800" dirty="0"/>
              <a:t> schedules them to run on computers (</a:t>
            </a:r>
            <a:r>
              <a:rPr lang="en-US" sz="2800" b="1" i="1" u="sng" dirty="0">
                <a:solidFill>
                  <a:srgbClr val="0432FF"/>
                </a:solidFill>
              </a:rPr>
              <a:t>execute points</a:t>
            </a:r>
            <a:r>
              <a:rPr lang="en-US" sz="2800" dirty="0"/>
              <a:t>)</a:t>
            </a:r>
          </a:p>
        </p:txBody>
      </p:sp>
      <p:pic>
        <p:nvPicPr>
          <p:cNvPr id="24" name="Picture 23" descr="HTCondor_red_blk_nota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119" y="2495550"/>
            <a:ext cx="1965768" cy="464616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>
            <a:off x="2119504" y="2589464"/>
            <a:ext cx="2524144" cy="1977225"/>
            <a:chOff x="3086855" y="4123553"/>
            <a:chExt cx="2524144" cy="1977225"/>
          </a:xfrm>
        </p:grpSpPr>
        <p:pic>
          <p:nvPicPr>
            <p:cNvPr id="26" name="Picture 25" descr="queue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0925" y="4453650"/>
              <a:ext cx="2407920" cy="1606296"/>
            </a:xfrm>
            <a:prstGeom prst="rect">
              <a:avLst/>
            </a:prstGeom>
          </p:spPr>
        </p:pic>
        <p:sp>
          <p:nvSpPr>
            <p:cNvPr id="27" name="Rectangle 26"/>
            <p:cNvSpPr/>
            <p:nvPr/>
          </p:nvSpPr>
          <p:spPr>
            <a:xfrm>
              <a:off x="3086855" y="4123553"/>
              <a:ext cx="2524144" cy="1977225"/>
            </a:xfrm>
            <a:prstGeom prst="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rial"/>
                  <a:cs typeface="Arial"/>
                </a:rPr>
                <a:t>access point</a:t>
              </a:r>
            </a:p>
            <a:p>
              <a:pPr algn="ctr"/>
              <a:endParaRPr lang="en-US" dirty="0">
                <a:latin typeface="Arial"/>
                <a:cs typeface="Arial"/>
              </a:endParaRPr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7276891" y="2571750"/>
            <a:ext cx="1344064" cy="876563"/>
            <a:chOff x="6708589" y="4275951"/>
            <a:chExt cx="1750032" cy="1141325"/>
          </a:xfrm>
        </p:grpSpPr>
        <p:pic>
          <p:nvPicPr>
            <p:cNvPr id="29" name="Picture 28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0" name="Rectangle 29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rial"/>
                  <a:cs typeface="Arial"/>
                </a:rPr>
                <a:t>execute</a:t>
              </a:r>
              <a:br>
                <a:rPr lang="en-US" dirty="0">
                  <a:latin typeface="Arial"/>
                  <a:cs typeface="Arial"/>
                </a:rPr>
              </a:br>
              <a:r>
                <a:rPr lang="en-US" dirty="0">
                  <a:latin typeface="Arial"/>
                  <a:cs typeface="Arial"/>
                </a:rPr>
                <a:t>point</a:t>
              </a:r>
            </a:p>
          </p:txBody>
        </p:sp>
      </p:grpSp>
      <p:pic>
        <p:nvPicPr>
          <p:cNvPr id="31" name="Picture 30" descr="stack-of-papers-537x35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59" y="3073041"/>
            <a:ext cx="1478478" cy="96362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7647536" y="3303409"/>
            <a:ext cx="1344064" cy="876563"/>
            <a:chOff x="6708589" y="4275951"/>
            <a:chExt cx="1750032" cy="1141325"/>
          </a:xfrm>
        </p:grpSpPr>
        <p:pic>
          <p:nvPicPr>
            <p:cNvPr id="33" name="Picture 32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4" name="Rectangle 33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164349" y="4091642"/>
            <a:ext cx="1344064" cy="876563"/>
            <a:chOff x="6708589" y="4275951"/>
            <a:chExt cx="1750032" cy="1141325"/>
          </a:xfrm>
        </p:grpSpPr>
        <p:pic>
          <p:nvPicPr>
            <p:cNvPr id="36" name="Picture 35" descr="person-writing460x300-scaled500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08589" y="4275951"/>
              <a:ext cx="1750032" cy="11413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7" name="Rectangle 36"/>
            <p:cNvSpPr/>
            <p:nvPr/>
          </p:nvSpPr>
          <p:spPr>
            <a:xfrm>
              <a:off x="6708589" y="4292026"/>
              <a:ext cx="1093261" cy="5626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cs typeface="Arial"/>
                </a:rPr>
                <a:t>execute</a:t>
              </a:r>
              <a:br>
                <a:rPr lang="en-US" dirty="0">
                  <a:cs typeface="Arial"/>
                </a:rPr>
              </a:br>
              <a:r>
                <a:rPr lang="en-US" dirty="0">
                  <a:cs typeface="Arial"/>
                </a:rPr>
                <a:t>point</a:t>
              </a:r>
            </a:p>
          </p:txBody>
        </p:sp>
      </p:grpSp>
      <p:cxnSp>
        <p:nvCxnSpPr>
          <p:cNvPr id="38" name="Straight Arrow Connector 37"/>
          <p:cNvCxnSpPr>
            <a:stCxn id="31" idx="3"/>
            <a:endCxn id="27" idx="1"/>
          </p:cNvCxnSpPr>
          <p:nvPr/>
        </p:nvCxnSpPr>
        <p:spPr>
          <a:xfrm>
            <a:off x="1602837" y="3554854"/>
            <a:ext cx="516667" cy="2322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4" idx="2"/>
            <a:endCxn id="29" idx="1"/>
          </p:cNvCxnSpPr>
          <p:nvPr/>
        </p:nvCxnSpPr>
        <p:spPr>
          <a:xfrm>
            <a:off x="5967003" y="2960166"/>
            <a:ext cx="1309888" cy="4986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24" idx="2"/>
            <a:endCxn id="33" idx="1"/>
          </p:cNvCxnSpPr>
          <p:nvPr/>
        </p:nvCxnSpPr>
        <p:spPr>
          <a:xfrm>
            <a:off x="5967003" y="2960166"/>
            <a:ext cx="1680533" cy="78152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  <a:endCxn id="36" idx="1"/>
          </p:cNvCxnSpPr>
          <p:nvPr/>
        </p:nvCxnSpPr>
        <p:spPr>
          <a:xfrm>
            <a:off x="5967003" y="2960166"/>
            <a:ext cx="1197346" cy="1569758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24" idx="2"/>
            <a:endCxn id="27" idx="3"/>
          </p:cNvCxnSpPr>
          <p:nvPr/>
        </p:nvCxnSpPr>
        <p:spPr>
          <a:xfrm flipH="1">
            <a:off x="4643648" y="2960166"/>
            <a:ext cx="1323355" cy="61791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D4EBCE-218A-5CA9-BA7A-A25CABB8D63F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5932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Job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33399" y="1000126"/>
            <a:ext cx="8191501" cy="3514725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 dirty="0"/>
              <a:t>Job</a:t>
            </a:r>
            <a:r>
              <a:rPr lang="en-US" sz="2400" b="1" dirty="0"/>
              <a:t>: </a:t>
            </a:r>
            <a:r>
              <a:rPr lang="en-US" sz="2400" dirty="0"/>
              <a:t>An independently-scheduled unit of computing work</a:t>
            </a: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Three main pieces: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0432FF"/>
                </a:solidFill>
              </a:rPr>
              <a:t>Executable</a:t>
            </a:r>
            <a:r>
              <a:rPr lang="en-US" sz="2000" b="1" dirty="0"/>
              <a:t>: </a:t>
            </a:r>
            <a:r>
              <a:rPr lang="en-US" sz="2000" dirty="0"/>
              <a:t>the script or program to run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0432FF"/>
                </a:solidFill>
              </a:rPr>
              <a:t>Input</a:t>
            </a:r>
            <a:r>
              <a:rPr lang="en-US" sz="2000" b="1" dirty="0"/>
              <a:t>: </a:t>
            </a:r>
            <a:r>
              <a:rPr lang="en-US" sz="2000" dirty="0"/>
              <a:t>any options (arguments) and/or file-based information</a:t>
            </a:r>
          </a:p>
          <a:p>
            <a:pPr marL="457093" lvl="1" indent="0">
              <a:buNone/>
            </a:pPr>
            <a:r>
              <a:rPr lang="en-US" sz="2000" b="1" dirty="0">
                <a:solidFill>
                  <a:srgbClr val="0432FF"/>
                </a:solidFill>
              </a:rPr>
              <a:t>Output</a:t>
            </a:r>
            <a:r>
              <a:rPr lang="en-US" sz="2000" b="1" dirty="0"/>
              <a:t>: </a:t>
            </a:r>
            <a:r>
              <a:rPr lang="en-US" sz="2000" dirty="0"/>
              <a:t>files printed by the executable</a:t>
            </a:r>
          </a:p>
          <a:p>
            <a:pPr marL="457093" lvl="1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400" dirty="0"/>
              <a:t>Note: In order to run </a:t>
            </a:r>
            <a:r>
              <a:rPr lang="en-US" sz="2400" i="1" dirty="0"/>
              <a:t>many </a:t>
            </a:r>
            <a:r>
              <a:rPr lang="en-US" sz="2400" dirty="0"/>
              <a:t>jobs, executable must run on the command-line without any graphical input from the user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8986AA-56B1-B848-B9AC-3AC092FE1598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37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umpkin-Pie-Whole-Slic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881" y="895350"/>
            <a:ext cx="2396119" cy="109253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Terminology: </a:t>
            </a:r>
            <a:r>
              <a:rPr lang="en-US" i="1" dirty="0"/>
              <a:t>Machine, Slot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>
          <a:xfrm>
            <a:off x="774700" y="1000126"/>
            <a:ext cx="7772400" cy="3800474"/>
          </a:xfrm>
        </p:spPr>
        <p:txBody>
          <a:bodyPr/>
          <a:lstStyle/>
          <a:p>
            <a:pPr marL="0" indent="0">
              <a:buNone/>
            </a:pPr>
            <a:r>
              <a:rPr lang="en-US" sz="2400" b="1" i="1" dirty="0"/>
              <a:t>Machine</a:t>
            </a:r>
            <a:endParaRPr lang="en-US" sz="2000" b="1" dirty="0"/>
          </a:p>
          <a:p>
            <a:pPr lvl="1"/>
            <a:r>
              <a:rPr lang="en-US" sz="1800" dirty="0"/>
              <a:t>A whole computer (desktop or server)</a:t>
            </a:r>
          </a:p>
          <a:p>
            <a:pPr lvl="1"/>
            <a:r>
              <a:rPr lang="en-US" sz="1800" dirty="0"/>
              <a:t>Has multiple processors (</a:t>
            </a:r>
            <a:r>
              <a:rPr lang="en-US" sz="1800" b="1" i="1" dirty="0"/>
              <a:t>CPU cores</a:t>
            </a:r>
            <a:r>
              <a:rPr lang="en-US" sz="1800" dirty="0"/>
              <a:t>), some amount of </a:t>
            </a:r>
            <a:r>
              <a:rPr lang="en-US" sz="1800" b="1" dirty="0"/>
              <a:t>memory</a:t>
            </a:r>
            <a:r>
              <a:rPr lang="en-US" sz="1800" dirty="0"/>
              <a:t>, and some amount of file space (</a:t>
            </a:r>
            <a:r>
              <a:rPr lang="en-US" sz="1800" b="1" dirty="0"/>
              <a:t>disk</a:t>
            </a:r>
            <a:r>
              <a:rPr lang="en-US" sz="1800" dirty="0"/>
              <a:t>)</a:t>
            </a:r>
          </a:p>
          <a:p>
            <a:pPr marL="0" indent="0">
              <a:buNone/>
            </a:pPr>
            <a:r>
              <a:rPr lang="en-US" sz="2200" b="1" i="1" dirty="0"/>
              <a:t>Slot</a:t>
            </a:r>
            <a:endParaRPr lang="en-US" sz="2200" b="1" dirty="0"/>
          </a:p>
          <a:p>
            <a:pPr lvl="1"/>
            <a:r>
              <a:rPr lang="en-US" sz="1800" b="1" dirty="0"/>
              <a:t>an assignable unit of a machine (i.e. 1 job per slot)</a:t>
            </a:r>
          </a:p>
          <a:p>
            <a:pPr lvl="1"/>
            <a:r>
              <a:rPr lang="en-US" sz="1800" dirty="0"/>
              <a:t>may correspond to one core with some memory and disk</a:t>
            </a:r>
          </a:p>
          <a:p>
            <a:pPr lvl="1"/>
            <a:r>
              <a:rPr lang="en-US" sz="1800" dirty="0"/>
              <a:t>a typical machine will have multiple slots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r>
              <a:rPr lang="en-US" sz="2000" dirty="0"/>
              <a:t>HTCondor can break up and create new slots, dynamically, as resources become available from completed jobs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65B5309-24C3-9754-25F1-51F6A9EF93CB}"/>
              </a:ext>
            </a:extLst>
          </p:cNvPr>
          <p:cNvSpPr/>
          <p:nvPr/>
        </p:nvSpPr>
        <p:spPr bwMode="auto">
          <a:xfrm>
            <a:off x="1295400" y="4800600"/>
            <a:ext cx="419100" cy="3429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284141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16639</TotalTime>
  <Words>2623</Words>
  <Application>Microsoft Macintosh PowerPoint</Application>
  <PresentationFormat>On-screen Show (16:9)</PresentationFormat>
  <Paragraphs>460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Introduction to Job Submission with HTCondor</vt:lpstr>
      <vt:lpstr>Overview</vt:lpstr>
      <vt:lpstr>Takeaway</vt:lpstr>
      <vt:lpstr>History of HTCOndor</vt:lpstr>
      <vt:lpstr>HTCondor History and Status</vt:lpstr>
      <vt:lpstr>How does HTCondor work?</vt:lpstr>
      <vt:lpstr>HTCondor -- How It Works</vt:lpstr>
      <vt:lpstr>Terminology: Job</vt:lpstr>
      <vt:lpstr>Terminology: Machine, Slot</vt:lpstr>
      <vt:lpstr>Job Matching</vt:lpstr>
      <vt:lpstr>Job Execution</vt:lpstr>
      <vt:lpstr>Basics of submitting jobs</vt:lpstr>
      <vt:lpstr>Job Example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Basic Submit File</vt:lpstr>
      <vt:lpstr>Submitting and monitoring htcondor jobs</vt:lpstr>
      <vt:lpstr>Submitting and Monitoring</vt:lpstr>
      <vt:lpstr>More about condor_q</vt:lpstr>
      <vt:lpstr>More about condor_q</vt:lpstr>
      <vt:lpstr>Observing Job STATES with condor_q</vt:lpstr>
      <vt:lpstr>Job Idle</vt:lpstr>
      <vt:lpstr>Job Starts</vt:lpstr>
      <vt:lpstr>Job Running</vt:lpstr>
      <vt:lpstr>Job Completes</vt:lpstr>
      <vt:lpstr>Job Completes (cont.)</vt:lpstr>
      <vt:lpstr>Reviewing Completed Jobs</vt:lpstr>
      <vt:lpstr>Log File</vt:lpstr>
      <vt:lpstr>Reviewing Jobs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Rachel Lombardi</cp:lastModifiedBy>
  <cp:revision>389</cp:revision>
  <cp:lastPrinted>2017-07-16T13:35:46Z</cp:lastPrinted>
  <dcterms:modified xsi:type="dcterms:W3CDTF">2023-08-07T13:39:01Z</dcterms:modified>
</cp:coreProperties>
</file>